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</p:sldIdLst>
  <p:sldSz cy="5143500" cx="9144000"/>
  <p:notesSz cx="6858000" cy="9144000"/>
  <p:embeddedFontLst>
    <p:embeddedFont>
      <p:font typeface="Corbel"/>
      <p:regular r:id="rId42"/>
      <p:bold r:id="rId43"/>
      <p:italic r:id="rId44"/>
      <p:boldItalic r:id="rId45"/>
    </p:embeddedFont>
    <p:embeddedFont>
      <p:font typeface="Tahoma"/>
      <p:regular r:id="rId46"/>
      <p:bold r:id="rId47"/>
    </p:embeddedFont>
    <p:embeddedFont>
      <p:font typeface="Book Antiqua"/>
      <p:regular r:id="rId48"/>
      <p:bold r:id="rId49"/>
      <p:italic r:id="rId50"/>
      <p:boldItalic r:id="rId51"/>
    </p:embeddedFont>
    <p:embeddedFont>
      <p:font typeface="Open Sans"/>
      <p:regular r:id="rId52"/>
      <p:bold r:id="rId53"/>
      <p:italic r:id="rId54"/>
      <p:boldItalic r:id="rId5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6E51762-3A02-4C5F-9C9E-1C6C0014964C}">
  <a:tblStyle styleId="{D6E51762-3A02-4C5F-9C9E-1C6C0014964C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723B086C-54E4-4D18-BCA1-9F3B20C58062}" styleName="Table_1">
    <a:wholeTbl>
      <a:tcTxStyle b="off" i="off">
        <a:font>
          <a:latin typeface="Corbel"/>
          <a:ea typeface="Corbel"/>
          <a:cs typeface="Corbel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0F3E7"/>
          </a:solidFill>
        </a:fill>
      </a:tcStyle>
    </a:wholeTbl>
    <a:band1H>
      <a:tcTxStyle/>
      <a:tcStyle>
        <a:fill>
          <a:solidFill>
            <a:srgbClr val="E0E5CB"/>
          </a:solidFill>
        </a:fill>
      </a:tcStyle>
    </a:band1H>
    <a:band2H>
      <a:tcTxStyle/>
    </a:band2H>
    <a:band1V>
      <a:tcTxStyle/>
      <a:tcStyle>
        <a:fill>
          <a:solidFill>
            <a:srgbClr val="E0E5CB"/>
          </a:solidFill>
        </a:fill>
      </a:tcStyle>
    </a:band1V>
    <a:band2V>
      <a:tcTxStyle/>
    </a:band2V>
    <a:lastCol>
      <a:tcTxStyle b="on" i="off">
        <a:font>
          <a:latin typeface="Corbel"/>
          <a:ea typeface="Corbel"/>
          <a:cs typeface="Corbel"/>
        </a:font>
        <a:srgbClr val="FFFFFF"/>
      </a:tcTxStyle>
      <a:tcStyle>
        <a:fill>
          <a:solidFill>
            <a:srgbClr val="A6B727"/>
          </a:solidFill>
        </a:fill>
      </a:tcStyle>
    </a:lastCol>
    <a:firstCol>
      <a:tcTxStyle b="on" i="off">
        <a:font>
          <a:latin typeface="Corbel"/>
          <a:ea typeface="Corbel"/>
          <a:cs typeface="Corbel"/>
        </a:font>
        <a:srgbClr val="FFFFFF"/>
      </a:tcTxStyle>
      <a:tcStyle>
        <a:fill>
          <a:solidFill>
            <a:srgbClr val="A6B727"/>
          </a:solidFill>
        </a:fill>
      </a:tcStyle>
    </a:firstCol>
    <a:lastRow>
      <a:tcTxStyle b="on" i="off">
        <a:font>
          <a:latin typeface="Corbel"/>
          <a:ea typeface="Corbel"/>
          <a:cs typeface="Corbel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A6B727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orbel"/>
          <a:ea typeface="Corbel"/>
          <a:cs typeface="Corbel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A6B727"/>
          </a:solidFill>
        </a:fill>
      </a:tcStyle>
    </a:firstRow>
    <a:neCell>
      <a:tcTxStyle/>
    </a:neCell>
    <a:nwCell>
      <a:tcTxStyle/>
    </a:nwCell>
  </a:tblStyle>
  <a:tblStyle styleId="{492BB283-8368-459B-A835-3566839A8970}" styleName="Table_2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65057DBA-9DEE-4DBE-929A-EA798EE694A0}" styleName="Table_3">
    <a:wholeTbl>
      <a:tcTxStyle b="off" i="off">
        <a:font>
          <a:latin typeface="Corbel"/>
          <a:ea typeface="Corbel"/>
          <a:cs typeface="Corbel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CECEC"/>
          </a:solidFill>
        </a:fill>
      </a:tcStyle>
    </a:wholeTbl>
    <a:band1H>
      <a:tcTxStyle/>
      <a:tcStyle>
        <a:fill>
          <a:solidFill>
            <a:srgbClr val="D7D7D8"/>
          </a:solidFill>
        </a:fill>
      </a:tcStyle>
    </a:band1H>
    <a:band2H>
      <a:tcTxStyle/>
    </a:band2H>
    <a:band1V>
      <a:tcTxStyle/>
      <a:tcStyle>
        <a:fill>
          <a:solidFill>
            <a:srgbClr val="D7D7D8"/>
          </a:solidFill>
        </a:fill>
      </a:tcStyle>
    </a:band1V>
    <a:band2V>
      <a:tcTxStyle/>
    </a:band2V>
    <a:lastCol>
      <a:tcTxStyle b="on" i="off">
        <a:font>
          <a:latin typeface="Corbel"/>
          <a:ea typeface="Corbel"/>
          <a:cs typeface="Corbel"/>
        </a:font>
        <a:srgbClr val="FFFFFF"/>
      </a:tcTxStyle>
      <a:tcStyle>
        <a:fill>
          <a:solidFill>
            <a:srgbClr val="818183"/>
          </a:solidFill>
        </a:fill>
      </a:tcStyle>
    </a:lastCol>
    <a:firstCol>
      <a:tcTxStyle b="on" i="off">
        <a:font>
          <a:latin typeface="Corbel"/>
          <a:ea typeface="Corbel"/>
          <a:cs typeface="Corbel"/>
        </a:font>
        <a:srgbClr val="FFFFFF"/>
      </a:tcTxStyle>
      <a:tcStyle>
        <a:fill>
          <a:solidFill>
            <a:srgbClr val="818183"/>
          </a:solidFill>
        </a:fill>
      </a:tcStyle>
    </a:firstCol>
    <a:lastRow>
      <a:tcTxStyle b="on" i="off">
        <a:font>
          <a:latin typeface="Corbel"/>
          <a:ea typeface="Corbel"/>
          <a:cs typeface="Corbel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818183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orbel"/>
          <a:ea typeface="Corbel"/>
          <a:cs typeface="Corbel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818183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42" Type="http://schemas.openxmlformats.org/officeDocument/2006/relationships/font" Target="fonts/Corbel-regular.fntdata"/><Relationship Id="rId41" Type="http://schemas.openxmlformats.org/officeDocument/2006/relationships/slide" Target="slides/slide35.xml"/><Relationship Id="rId44" Type="http://schemas.openxmlformats.org/officeDocument/2006/relationships/font" Target="fonts/Corbel-italic.fntdata"/><Relationship Id="rId43" Type="http://schemas.openxmlformats.org/officeDocument/2006/relationships/font" Target="fonts/Corbel-bold.fntdata"/><Relationship Id="rId46" Type="http://schemas.openxmlformats.org/officeDocument/2006/relationships/font" Target="fonts/Tahoma-regular.fntdata"/><Relationship Id="rId45" Type="http://schemas.openxmlformats.org/officeDocument/2006/relationships/font" Target="fonts/Corbel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48" Type="http://schemas.openxmlformats.org/officeDocument/2006/relationships/font" Target="fonts/BookAntiqua-regular.fntdata"/><Relationship Id="rId47" Type="http://schemas.openxmlformats.org/officeDocument/2006/relationships/font" Target="fonts/Tahoma-bold.fntdata"/><Relationship Id="rId49" Type="http://schemas.openxmlformats.org/officeDocument/2006/relationships/font" Target="fonts/BookAntiqua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5" Type="http://schemas.openxmlformats.org/officeDocument/2006/relationships/slide" Target="slides/slide29.xml"/><Relationship Id="rId34" Type="http://schemas.openxmlformats.org/officeDocument/2006/relationships/slide" Target="slides/slide28.xml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slide" Target="slides/slide33.xml"/><Relationship Id="rId38" Type="http://schemas.openxmlformats.org/officeDocument/2006/relationships/slide" Target="slides/slide32.xml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51" Type="http://schemas.openxmlformats.org/officeDocument/2006/relationships/font" Target="fonts/BookAntiqua-boldItalic.fntdata"/><Relationship Id="rId50" Type="http://schemas.openxmlformats.org/officeDocument/2006/relationships/font" Target="fonts/BookAntiqua-italic.fntdata"/><Relationship Id="rId53" Type="http://schemas.openxmlformats.org/officeDocument/2006/relationships/font" Target="fonts/OpenSans-bold.fntdata"/><Relationship Id="rId52" Type="http://schemas.openxmlformats.org/officeDocument/2006/relationships/font" Target="fonts/OpenSans-regular.fntdata"/><Relationship Id="rId11" Type="http://schemas.openxmlformats.org/officeDocument/2006/relationships/slide" Target="slides/slide5.xml"/><Relationship Id="rId55" Type="http://schemas.openxmlformats.org/officeDocument/2006/relationships/font" Target="fonts/OpenSans-boldItalic.fntdata"/><Relationship Id="rId10" Type="http://schemas.openxmlformats.org/officeDocument/2006/relationships/slide" Target="slides/slide4.xml"/><Relationship Id="rId54" Type="http://schemas.openxmlformats.org/officeDocument/2006/relationships/font" Target="fonts/OpenSans-italic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9469c9c0b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58" name="Google Shape;58;g29469c9c0b8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57b2268181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57b2268181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87d88e219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87d88e219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57b2268181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57b2268181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57b2268181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57b2268181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57b2268181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57b2268181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57b2268181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57b2268181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57b2268181_0_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57b2268181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57b2268181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57b2268181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57b2268181_0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57b2268181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57b2268181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57b2268181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29469c9c0b8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63" name="Google Shape;63;g29469c9c0b8_0_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57b2268181_0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57b2268181_0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57b2268181_0_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57b2268181_0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57b2268181_0_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57b2268181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57b2268181_0_1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57b2268181_0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57b2268181_0_1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57b2268181_0_1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57b2268181_0_1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57b2268181_0_1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57b2268181_0_1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57b2268181_0_1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57b2268181_0_1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57b2268181_0_1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57b2268181_0_1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57b2268181_0_1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57b2268181_0_1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57b2268181_0_1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9469c9c0b8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68" name="Google Shape;68;g29469c9c0b8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57b2268181_0_1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Google Shape;283;g57b2268181_0_1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57b2268181_0_1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9" name="Google Shape;289;g57b2268181_0_1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8973050190_1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6" name="Google Shape;296;g8973050190_1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299784f7df3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Google Shape;303;g299784f7df3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57b2268181_0_1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57b2268181_0_1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57b2268181_0_2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g57b2268181_0_2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29469c9c0b8_0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74" name="Google Shape;74;g29469c9c0b8_0_10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9469c9c0b8_0_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79" name="Google Shape;79;g29469c9c0b8_0_11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85f0d3b8f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85f0d3b8f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87d88e219c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87d88e219c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299784f7df3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299784f7df3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57b2268181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57b2268181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6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jpg"/><Relationship Id="rId4" Type="http://schemas.openxmlformats.org/officeDocument/2006/relationships/image" Target="../media/image18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6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9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9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jpg"/><Relationship Id="rId4" Type="http://schemas.openxmlformats.org/officeDocument/2006/relationships/image" Target="../media/image23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1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0.png"/><Relationship Id="rId4" Type="http://schemas.openxmlformats.org/officeDocument/2006/relationships/image" Target="../media/image13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1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jpg"/><Relationship Id="rId4" Type="http://schemas.openxmlformats.org/officeDocument/2006/relationships/image" Target="../media/image2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jpg"/><Relationship Id="rId4" Type="http://schemas.openxmlformats.org/officeDocument/2006/relationships/image" Target="../media/image2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png"/><Relationship Id="rId4" Type="http://schemas.openxmlformats.org/officeDocument/2006/relationships/image" Target="../media/image7.png"/><Relationship Id="rId5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ctrTitle"/>
          </p:nvPr>
        </p:nvSpPr>
        <p:spPr>
          <a:xfrm>
            <a:off x="1143000" y="3525715"/>
            <a:ext cx="6858000" cy="13929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/>
          <a:p>
            <a:pPr xmlns:a="http://schemas.openxmlformats.org/drawingml/2006/main"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 xmlns:a="http://schemas.openxmlformats.org/drawingml/2006/main">
              <a:rPr lang="vi" sz="3300">
                <a:solidFill>
                  <a:srgbClr val="00FF00"/>
                </a:solidFill>
              </a:rPr>
              <a:t>Bài giảng 5</a:t>
            </a:r>
            <a:endParaRPr xmlns:a="http://schemas.openxmlformats.org/drawingml/2006/main" sz="3300">
              <a:solidFill>
                <a:srgbClr val="00FF00"/>
              </a:solidFill>
            </a:endParaRPr>
          </a:p>
          <a:p>
            <a:pPr xmlns:a="http://schemas.openxmlformats.org/drawingml/2006/main" indent="0" lvl="0" marL="0" rtl="0" algn="ctr">
              <a:spcBef>
                <a:spcPts val="0"/>
              </a:spcBef>
              <a:spcAft>
                <a:spcPts val="0"/>
              </a:spcAft>
              <a:buClr>
                <a:srgbClr val="D77429"/>
              </a:buClr>
              <a:buSzPts val="4000"/>
              <a:buFont typeface="Book Antiqua"/>
              <a:buNone/>
            </a:pPr>
            <a:r xmlns:a="http://schemas.openxmlformats.org/drawingml/2006/main">
              <a:rPr b="1" lang="vi" sz="2500">
                <a:solidFill>
                  <a:srgbClr val="D77429"/>
                </a:solidFill>
                <a:latin typeface="Book Antiqua"/>
                <a:ea typeface="Book Antiqua"/>
                <a:cs typeface="Book Antiqua"/>
                <a:sym typeface="Book Antiqua"/>
              </a:rPr>
              <a:t>Giá trị hiện tại ròng và các quy tắc đầu tư khác (Chương 8)</a:t>
            </a:r>
            <a:endParaRPr xmlns:a="http://schemas.openxmlformats.org/drawingml/2006/main" sz="37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3"/>
          <p:cNvSpPr txBox="1"/>
          <p:nvPr>
            <p:ph idx="1" type="body"/>
          </p:nvPr>
        </p:nvSpPr>
        <p:spPr>
          <a:xfrm>
            <a:off x="311700" y="51010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 xmlns:a="http://schemas.openxmlformats.org/drawingml/2006/main">
              <a:rPr b="1" lang="vi" sz="2400" u="sng">
                <a:solidFill>
                  <a:schemeClr val="dk1"/>
                </a:solidFill>
              </a:rPr>
              <a:t>Ví dụ 1: </a:t>
            </a:r>
            <a:r xmlns:a="http://schemas.openxmlformats.org/drawingml/2006/main">
              <a:rPr lang="vi" sz="2400">
                <a:solidFill>
                  <a:schemeClr val="dk1"/>
                </a:solidFill>
              </a:rPr>
              <a:t>Thời gian hoàn vốn của mỗi dự án sau là bao nhiêu?</a:t>
            </a:r>
            <a:endParaRPr xmlns:a="http://schemas.openxmlformats.org/drawingml/2006/main" sz="2400">
              <a:solidFill>
                <a:schemeClr val="dk1"/>
              </a:solidFill>
            </a:endParaRPr>
          </a:p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graphicFrame>
        <p:nvGraphicFramePr>
          <p:cNvPr id="112" name="Google Shape;112;p23"/>
          <p:cNvGraphicFramePr/>
          <p:nvPr/>
        </p:nvGraphicFramePr>
        <p:xfrm>
          <a:off x="387825" y="16925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{492BB283-8368-459B-A835-3566839A8970}</a:tableStyleId>
              </a:tblPr>
              <a:tblGrid>
                <a:gridCol w="1394725"/>
                <a:gridCol w="1394725"/>
                <a:gridCol w="1394725"/>
                <a:gridCol w="1394725"/>
                <a:gridCol w="1394725"/>
                <a:gridCol w="1394725"/>
              </a:tblGrid>
              <a:tr h="381000"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b="1" lang="vi" sz="2400"/>
                        <a:t>Dự án</a:t>
                      </a:r>
                      <a:endParaRPr xmlns:a="http://schemas.openxmlformats.org/drawingml/2006/main" b="1" sz="2400"/>
                    </a:p>
                  </a:txBody>
                  <a:tcPr marT="91425" marB="91425" marR="91425" marL="91425"/>
                </a:tc>
                <a:tc gridSpan="5"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b="1" lang="vi" sz="2400"/>
                        <a:t>Dòng tiền</a:t>
                      </a:r>
                      <a:endParaRPr xmlns:a="http://schemas.openxmlformats.org/drawingml/2006/main" b="1" sz="2400"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t/>
                      </a:r>
                      <a:endParaRPr xmlns:a="http://schemas.openxmlformats.org/drawingml/2006/main" b="1" sz="2400"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b="1" lang="vi" sz="2400"/>
                        <a:t>Năm: 0</a:t>
                      </a:r>
                      <a:endParaRPr xmlns:a="http://schemas.openxmlformats.org/drawingml/2006/main" b="1" sz="24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b="1" lang="vi" sz="2400"/>
                        <a:t>1</a:t>
                      </a:r>
                      <a:endParaRPr xmlns:a="http://schemas.openxmlformats.org/drawingml/2006/main" b="1" sz="24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b="1" lang="vi" sz="2400"/>
                        <a:t>2</a:t>
                      </a:r>
                      <a:endParaRPr xmlns:a="http://schemas.openxmlformats.org/drawingml/2006/main" b="1" sz="24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b="1" lang="vi" sz="2400"/>
                        <a:t>3</a:t>
                      </a:r>
                      <a:endParaRPr xmlns:a="http://schemas.openxmlformats.org/drawingml/2006/main" b="1" sz="24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b="1" lang="vi" sz="2400"/>
                        <a:t>4</a:t>
                      </a:r>
                      <a:endParaRPr xmlns:a="http://schemas.openxmlformats.org/drawingml/2006/main" b="1" sz="24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b="1" lang="vi" sz="2400"/>
                        <a:t>MỘT</a:t>
                      </a:r>
                      <a:endParaRPr xmlns:a="http://schemas.openxmlformats.org/drawingml/2006/main" b="1" sz="24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 sz="2400">
                          <a:solidFill>
                            <a:srgbClr val="FF0000"/>
                          </a:solidFill>
                        </a:rPr>
                        <a:t>-5000</a:t>
                      </a:r>
                      <a:endParaRPr xmlns:a="http://schemas.openxmlformats.org/drawingml/2006/main" sz="2400">
                        <a:solidFill>
                          <a:srgbClr val="FF0000"/>
                        </a:solidFill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 sz="2400">
                          <a:solidFill>
                            <a:srgbClr val="0000FF"/>
                          </a:solidFill>
                        </a:rPr>
                        <a:t>1000</a:t>
                      </a:r>
                      <a:endParaRPr xmlns:a="http://schemas.openxmlformats.org/drawingml/2006/main" sz="2400">
                        <a:solidFill>
                          <a:srgbClr val="0000FF"/>
                        </a:solidFill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 sz="2400">
                          <a:solidFill>
                            <a:srgbClr val="0000FF"/>
                          </a:solidFill>
                        </a:rPr>
                        <a:t>1000</a:t>
                      </a:r>
                      <a:endParaRPr xmlns:a="http://schemas.openxmlformats.org/drawingml/2006/main" sz="2400">
                        <a:solidFill>
                          <a:srgbClr val="0000FF"/>
                        </a:solidFill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 sz="2400">
                          <a:solidFill>
                            <a:srgbClr val="0000FF"/>
                          </a:solidFill>
                        </a:rPr>
                        <a:t>3000</a:t>
                      </a:r>
                      <a:endParaRPr xmlns:a="http://schemas.openxmlformats.org/drawingml/2006/main" sz="2400">
                        <a:solidFill>
                          <a:srgbClr val="0000FF"/>
                        </a:solidFill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 sz="2400">
                          <a:solidFill>
                            <a:srgbClr val="0000FF"/>
                          </a:solidFill>
                        </a:rPr>
                        <a:t>0</a:t>
                      </a:r>
                      <a:endParaRPr xmlns:a="http://schemas.openxmlformats.org/drawingml/2006/main" sz="2400">
                        <a:solidFill>
                          <a:srgbClr val="0000FF"/>
                        </a:solidFill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b="1" lang="vi" sz="2400"/>
                        <a:t>B</a:t>
                      </a:r>
                      <a:endParaRPr xmlns:a="http://schemas.openxmlformats.org/drawingml/2006/main" b="1" sz="24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 sz="2400">
                          <a:solidFill>
                            <a:srgbClr val="FF0000"/>
                          </a:solidFill>
                        </a:rPr>
                        <a:t>-1000</a:t>
                      </a:r>
                      <a:endParaRPr xmlns:a="http://schemas.openxmlformats.org/drawingml/2006/main" sz="2400">
                        <a:solidFill>
                          <a:srgbClr val="FF0000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 sz="2400">
                          <a:solidFill>
                            <a:srgbClr val="0000FF"/>
                          </a:solidFill>
                        </a:rPr>
                        <a:t>0</a:t>
                      </a:r>
                      <a:endParaRPr xmlns:a="http://schemas.openxmlformats.org/drawingml/2006/main" sz="2400">
                        <a:solidFill>
                          <a:srgbClr val="0000FF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 sz="2400">
                          <a:solidFill>
                            <a:srgbClr val="0000FF"/>
                          </a:solidFill>
                        </a:rPr>
                        <a:t>1000</a:t>
                      </a:r>
                      <a:endParaRPr xmlns:a="http://schemas.openxmlformats.org/drawingml/2006/main" sz="2400">
                        <a:solidFill>
                          <a:srgbClr val="0000FF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 sz="2400">
                          <a:solidFill>
                            <a:srgbClr val="0000FF"/>
                          </a:solidFill>
                        </a:rPr>
                        <a:t>2000</a:t>
                      </a:r>
                      <a:endParaRPr xmlns:a="http://schemas.openxmlformats.org/drawingml/2006/main" sz="2400">
                        <a:solidFill>
                          <a:srgbClr val="0000FF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 sz="2400">
                          <a:solidFill>
                            <a:srgbClr val="0000FF"/>
                          </a:solidFill>
                        </a:rPr>
                        <a:t>3000</a:t>
                      </a:r>
                      <a:endParaRPr xmlns:a="http://schemas.openxmlformats.org/drawingml/2006/main" sz="2400">
                        <a:solidFill>
                          <a:srgbClr val="0000FF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b="1" lang="vi" sz="2400"/>
                        <a:t>C</a:t>
                      </a:r>
                      <a:endParaRPr xmlns:a="http://schemas.openxmlformats.org/drawingml/2006/main" b="1" sz="24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 sz="2400">
                          <a:solidFill>
                            <a:srgbClr val="FF0000"/>
                          </a:solidFill>
                        </a:rPr>
                        <a:t>-5000</a:t>
                      </a:r>
                      <a:endParaRPr xmlns:a="http://schemas.openxmlformats.org/drawingml/2006/main" sz="2400">
                        <a:solidFill>
                          <a:srgbClr val="FF0000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 sz="2400">
                          <a:solidFill>
                            <a:srgbClr val="0000FF"/>
                          </a:solidFill>
                        </a:rPr>
                        <a:t>1000</a:t>
                      </a:r>
                      <a:endParaRPr xmlns:a="http://schemas.openxmlformats.org/drawingml/2006/main" sz="2400">
                        <a:solidFill>
                          <a:srgbClr val="0000FF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 sz="2400">
                          <a:solidFill>
                            <a:srgbClr val="0000FF"/>
                          </a:solidFill>
                        </a:rPr>
                        <a:t>1000</a:t>
                      </a:r>
                      <a:endParaRPr xmlns:a="http://schemas.openxmlformats.org/drawingml/2006/main" sz="2400">
                        <a:solidFill>
                          <a:srgbClr val="0000FF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 sz="2400">
                          <a:solidFill>
                            <a:srgbClr val="0000FF"/>
                          </a:solidFill>
                        </a:rPr>
                        <a:t>3000</a:t>
                      </a:r>
                      <a:endParaRPr xmlns:a="http://schemas.openxmlformats.org/drawingml/2006/main" sz="2400">
                        <a:solidFill>
                          <a:srgbClr val="0000FF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 sz="2400">
                          <a:solidFill>
                            <a:srgbClr val="0000FF"/>
                          </a:solidFill>
                        </a:rPr>
                        <a:t>5000</a:t>
                      </a:r>
                      <a:endParaRPr xmlns:a="http://schemas.openxmlformats.org/drawingml/2006/main" sz="2400">
                        <a:solidFill>
                          <a:srgbClr val="0000FF"/>
                        </a:solidFill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4"/>
          <p:cNvSpPr txBox="1"/>
          <p:nvPr>
            <p:ph type="title"/>
          </p:nvPr>
        </p:nvSpPr>
        <p:spPr>
          <a:xfrm>
            <a:off x="239400" y="938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4572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"/>
              <a:buFont typeface="Arial"/>
              <a:buNone/>
            </a:pPr>
            <a:r xmlns:a="http://schemas.openxmlformats.org/drawingml/2006/main">
              <a:rPr b="1" lang="vi" sz="1600" u="sng">
                <a:latin typeface="Corbel"/>
                <a:ea typeface="Corbel"/>
                <a:cs typeface="Corbel"/>
                <a:sym typeface="Corbel"/>
              </a:rPr>
              <a:t>Ví dụ 2: </a:t>
            </a:r>
            <a:r xmlns:a="http://schemas.openxmlformats.org/drawingml/2006/main">
              <a:rPr b="1" lang="vi" sz="1600">
                <a:latin typeface="Corbel"/>
                <a:ea typeface="Corbel"/>
                <a:cs typeface="Corbel"/>
                <a:sym typeface="Corbel"/>
              </a:rPr>
              <a:t>Dự án X và Y có cùng mức đầu tư ban đầu là 1 tỷ đồng, dòng tiền vào và vốn đầu tư ban đầu được thể hiện như sau. Tính thời gian hoàn vốn của dự án.</a:t>
            </a:r>
            <a:endParaRPr xmlns:a="http://schemas.openxmlformats.org/drawingml/2006/main" sz="2200"/>
          </a:p>
        </p:txBody>
      </p:sp>
      <p:graphicFrame>
        <p:nvGraphicFramePr>
          <p:cNvPr id="118" name="Google Shape;118;p24"/>
          <p:cNvGraphicFramePr/>
          <p:nvPr/>
        </p:nvGraphicFramePr>
        <p:xfrm>
          <a:off x="1090968" y="1083957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{65057DBA-9DEE-4DBE-929A-EA798EE694A0}</a:tableStyleId>
              </a:tblPr>
              <a:tblGrid>
                <a:gridCol w="996200"/>
                <a:gridCol w="996200"/>
                <a:gridCol w="996200"/>
                <a:gridCol w="996200"/>
                <a:gridCol w="996200"/>
              </a:tblGrid>
              <a:tr h="304100">
                <a:tc rowSpan="2"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/>
                        <a:t>Năm</a:t>
                      </a:r>
                      <a:endParaRPr xmlns:a="http://schemas.openxmlformats.org/drawingml/2006/main" u="none" cap="none" strike="noStrike"/>
                    </a:p>
                  </a:txBody>
                  <a:tcPr marT="45725" marB="45725" marR="91450" marL="91450" anchor="ctr"/>
                </a:tc>
                <a:tc gridSpan="2"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/>
                        <a:t>Đầu tư ban đầu</a:t>
                      </a:r>
                      <a:endParaRPr xmlns:a="http://schemas.openxmlformats.org/drawingml/2006/main" u="none" cap="none" strike="noStrike"/>
                    </a:p>
                  </a:txBody>
                  <a:tcPr marT="45725" marB="45725" marR="91450" marL="91450" anchor="ctr"/>
                </a:tc>
                <a:tc hMerge="1"/>
                <a:tc gridSpan="2"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 sz="1200"/>
                        <a:t>Dòng tiền</a:t>
                      </a:r>
                      <a:endParaRPr xmlns:a="http://schemas.openxmlformats.org/drawingml/2006/main" sz="1200" u="none" cap="none" strike="noStrike"/>
                    </a:p>
                  </a:txBody>
                  <a:tcPr marT="45725" marB="45725" marR="91450" marL="91450" anchor="ctr"/>
                </a:tc>
                <a:tc hMerge="1"/>
              </a:tr>
              <a:tr h="532550">
                <a:tc vMerge="1"/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/>
                        <a:t>Dự án </a:t>
                      </a:r>
                      <a:r xmlns:a="http://schemas.openxmlformats.org/drawingml/2006/main">
                        <a:rPr lang="vi" u="none" cap="none" strike="noStrike"/>
                        <a:t>X</a:t>
                      </a:r>
                      <a:endParaRPr xmlns:a="http://schemas.openxmlformats.org/drawingml/2006/main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chemeClr val="dk1"/>
                          </a:solidFill>
                        </a:rPr>
                        <a:t>Dự án </a:t>
                      </a:r>
                      <a:r xmlns:a="http://schemas.openxmlformats.org/drawingml/2006/main">
                        <a:rPr lang="vi"/>
                        <a:t>Y</a:t>
                      </a:r>
                      <a:endParaRPr xmlns:a="http://schemas.openxmlformats.org/drawingml/2006/main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chemeClr val="dk1"/>
                          </a:solidFill>
                        </a:rPr>
                        <a:t>Dự án </a:t>
                      </a:r>
                      <a:r xmlns:a="http://schemas.openxmlformats.org/drawingml/2006/main">
                        <a:rPr lang="vi"/>
                        <a:t>X</a:t>
                      </a:r>
                      <a:endParaRPr xmlns:a="http://schemas.openxmlformats.org/drawingml/2006/main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chemeClr val="dk1"/>
                          </a:solidFill>
                        </a:rPr>
                        <a:t>Dự án </a:t>
                      </a:r>
                      <a:r xmlns:a="http://schemas.openxmlformats.org/drawingml/2006/main">
                        <a:rPr lang="vi"/>
                        <a:t>Y</a:t>
                      </a:r>
                      <a:endParaRPr xmlns:a="http://schemas.openxmlformats.org/drawingml/2006/main"/>
                    </a:p>
                  </a:txBody>
                  <a:tcPr marT="45725" marB="45725" marR="91450" marL="91450"/>
                </a:tc>
              </a:tr>
              <a:tr h="304100"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/>
                        <a:t>0</a:t>
                      </a:r>
                      <a:endParaRPr xmlns:a="http://schemas.openxmlformats.org/drawingml/2006/main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FF0000"/>
                          </a:solidFill>
                        </a:rPr>
                        <a:t>1.000</a:t>
                      </a:r>
                      <a:endParaRPr xmlns:a="http://schemas.openxmlformats.org/drawingml/2006/main">
                        <a:solidFill>
                          <a:srgbClr val="FF0000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FF0000"/>
                          </a:solidFill>
                        </a:rPr>
                        <a:t>1.000</a:t>
                      </a:r>
                      <a:endParaRPr xmlns:a="http://schemas.openxmlformats.org/drawingml/2006/main">
                        <a:solidFill>
                          <a:srgbClr val="FF0000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b="1" lang="vi">
                          <a:solidFill>
                            <a:srgbClr val="FF0000"/>
                          </a:solidFill>
                        </a:rPr>
                        <a:t>-1.000</a:t>
                      </a:r>
                      <a:endParaRPr xmlns:a="http://schemas.openxmlformats.org/drawingml/2006/main" b="1">
                        <a:solidFill>
                          <a:srgbClr val="FF0000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b="1" lang="vi">
                          <a:solidFill>
                            <a:srgbClr val="FF0000"/>
                          </a:solidFill>
                        </a:rPr>
                        <a:t>-1.000</a:t>
                      </a:r>
                      <a:endParaRPr xmlns:a="http://schemas.openxmlformats.org/drawingml/2006/main" b="1">
                        <a:solidFill>
                          <a:srgbClr val="FF0000"/>
                        </a:solidFill>
                      </a:endParaRPr>
                    </a:p>
                  </a:txBody>
                  <a:tcPr marT="45725" marB="45725" marR="91450" marL="91450"/>
                </a:tc>
              </a:tr>
              <a:tr h="304800"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/>
                        <a:t>1</a:t>
                      </a:r>
                      <a:endParaRPr xmlns:a="http://schemas.openxmlformats.org/drawingml/2006/main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t/>
                      </a:r>
                      <a:endParaRPr xmlns:a="http://schemas.openxmlformats.org/drawingml/2006/main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t/>
                      </a:r>
                      <a:endParaRPr xmlns:a="http://schemas.openxmlformats.org/drawingml/2006/main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FF"/>
                          </a:solidFill>
                        </a:rPr>
                        <a:t>320</a:t>
                      </a:r>
                      <a:endParaRPr xmlns:a="http://schemas.openxmlformats.org/drawingml/2006/main">
                        <a:solidFill>
                          <a:srgbClr val="0000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FF"/>
                          </a:solidFill>
                        </a:rPr>
                        <a:t>245</a:t>
                      </a:r>
                      <a:endParaRPr xmlns:a="http://schemas.openxmlformats.org/drawingml/2006/main">
                        <a:solidFill>
                          <a:srgbClr val="0000FF"/>
                        </a:solidFill>
                      </a:endParaRPr>
                    </a:p>
                  </a:txBody>
                  <a:tcPr marT="45725" marB="45725" marR="91450" marL="91450"/>
                </a:tc>
              </a:tr>
              <a:tr h="304800"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/>
                        <a:t>2</a:t>
                      </a:r>
                      <a:endParaRPr xmlns:a="http://schemas.openxmlformats.org/drawingml/2006/main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t/>
                      </a:r>
                      <a:endParaRPr xmlns:a="http://schemas.openxmlformats.org/drawingml/2006/main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t/>
                      </a:r>
                      <a:endParaRPr xmlns:a="http://schemas.openxmlformats.org/drawingml/2006/main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FF"/>
                          </a:solidFill>
                        </a:rPr>
                        <a:t>350</a:t>
                      </a:r>
                      <a:endParaRPr xmlns:a="http://schemas.openxmlformats.org/drawingml/2006/main">
                        <a:solidFill>
                          <a:srgbClr val="0000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FF"/>
                          </a:solidFill>
                        </a:rPr>
                        <a:t>245</a:t>
                      </a:r>
                      <a:endParaRPr xmlns:a="http://schemas.openxmlformats.org/drawingml/2006/main">
                        <a:solidFill>
                          <a:srgbClr val="0000FF"/>
                        </a:solidFill>
                      </a:endParaRPr>
                    </a:p>
                  </a:txBody>
                  <a:tcPr marT="45725" marB="45725" marR="91450" marL="91450"/>
                </a:tc>
              </a:tr>
              <a:tr h="304800"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/>
                        <a:t>3</a:t>
                      </a:r>
                      <a:endParaRPr xmlns:a="http://schemas.openxmlformats.org/drawingml/2006/main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t/>
                      </a:r>
                      <a:endParaRPr xmlns:a="http://schemas.openxmlformats.org/drawingml/2006/main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t/>
                      </a:r>
                      <a:endParaRPr xmlns:a="http://schemas.openxmlformats.org/drawingml/2006/main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FF"/>
                          </a:solidFill>
                        </a:rPr>
                        <a:t>400</a:t>
                      </a:r>
                      <a:endParaRPr xmlns:a="http://schemas.openxmlformats.org/drawingml/2006/main">
                        <a:solidFill>
                          <a:srgbClr val="0000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FF"/>
                          </a:solidFill>
                        </a:rPr>
                        <a:t>380</a:t>
                      </a:r>
                      <a:endParaRPr xmlns:a="http://schemas.openxmlformats.org/drawingml/2006/main">
                        <a:solidFill>
                          <a:srgbClr val="0000FF"/>
                        </a:solidFill>
                      </a:endParaRPr>
                    </a:p>
                  </a:txBody>
                  <a:tcPr marT="45725" marB="45725" marR="91450" marL="91450"/>
                </a:tc>
              </a:tr>
              <a:tr h="304800"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/>
                        <a:t>4</a:t>
                      </a:r>
                      <a:endParaRPr xmlns:a="http://schemas.openxmlformats.org/drawingml/2006/main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t/>
                      </a:r>
                      <a:endParaRPr xmlns:a="http://schemas.openxmlformats.org/drawingml/2006/main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t/>
                      </a:r>
                      <a:endParaRPr xmlns:a="http://schemas.openxmlformats.org/drawingml/2006/main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FF"/>
                          </a:solidFill>
                        </a:rPr>
                        <a:t>400</a:t>
                      </a:r>
                      <a:endParaRPr xmlns:a="http://schemas.openxmlformats.org/drawingml/2006/main">
                        <a:solidFill>
                          <a:srgbClr val="0000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FF"/>
                          </a:solidFill>
                        </a:rPr>
                        <a:t>380</a:t>
                      </a:r>
                      <a:endParaRPr xmlns:a="http://schemas.openxmlformats.org/drawingml/2006/main">
                        <a:solidFill>
                          <a:srgbClr val="0000FF"/>
                        </a:solidFill>
                      </a:endParaRPr>
                    </a:p>
                  </a:txBody>
                  <a:tcPr marT="45725" marB="45725" marR="91450" marL="91450"/>
                </a:tc>
              </a:tr>
              <a:tr h="304800"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/>
                        <a:t>5</a:t>
                      </a:r>
                      <a:endParaRPr xmlns:a="http://schemas.openxmlformats.org/drawingml/2006/main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t/>
                      </a:r>
                      <a:endParaRPr xmlns:a="http://schemas.openxmlformats.org/drawingml/2006/main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t/>
                      </a:r>
                      <a:endParaRPr xmlns:a="http://schemas.openxmlformats.org/drawingml/2006/main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FF"/>
                          </a:solidFill>
                        </a:rPr>
                        <a:t>400</a:t>
                      </a:r>
                      <a:endParaRPr xmlns:a="http://schemas.openxmlformats.org/drawingml/2006/main">
                        <a:solidFill>
                          <a:srgbClr val="0000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FF"/>
                          </a:solidFill>
                        </a:rPr>
                        <a:t>380</a:t>
                      </a:r>
                      <a:endParaRPr xmlns:a="http://schemas.openxmlformats.org/drawingml/2006/main">
                        <a:solidFill>
                          <a:srgbClr val="0000FF"/>
                        </a:solidFill>
                      </a:endParaRPr>
                    </a:p>
                  </a:txBody>
                  <a:tcPr marT="45725" marB="45725" marR="91450" marL="91450"/>
                </a:tc>
              </a:tr>
              <a:tr h="304800"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/>
                        <a:t>6</a:t>
                      </a:r>
                      <a:endParaRPr xmlns:a="http://schemas.openxmlformats.org/drawingml/2006/main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t/>
                      </a:r>
                      <a:endParaRPr xmlns:a="http://schemas.openxmlformats.org/drawingml/2006/main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t/>
                      </a:r>
                      <a:endParaRPr xmlns:a="http://schemas.openxmlformats.org/drawingml/2006/main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t/>
                      </a:r>
                      <a:endParaRPr xmlns:a="http://schemas.openxmlformats.org/drawingml/2006/main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FF"/>
                          </a:solidFill>
                        </a:rPr>
                        <a:t>380</a:t>
                      </a:r>
                      <a:endParaRPr xmlns:a="http://schemas.openxmlformats.org/drawingml/2006/main">
                        <a:solidFill>
                          <a:srgbClr val="0000FF"/>
                        </a:solidFill>
                      </a:endParaRPr>
                    </a:p>
                  </a:txBody>
                  <a:tcPr marT="45725" marB="45725" marR="91450" marL="91450"/>
                </a:tc>
              </a:tr>
              <a:tr h="304800"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/>
                        <a:t>7</a:t>
                      </a:r>
                      <a:endParaRPr xmlns:a="http://schemas.openxmlformats.org/drawingml/2006/main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t/>
                      </a:r>
                      <a:endParaRPr xmlns:a="http://schemas.openxmlformats.org/drawingml/2006/main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t/>
                      </a:r>
                      <a:endParaRPr xmlns:a="http://schemas.openxmlformats.org/drawingml/2006/main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t/>
                      </a:r>
                      <a:endParaRPr xmlns:a="http://schemas.openxmlformats.org/drawingml/2006/main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FF"/>
                          </a:solidFill>
                        </a:rPr>
                        <a:t>380</a:t>
                      </a:r>
                      <a:endParaRPr xmlns:a="http://schemas.openxmlformats.org/drawingml/2006/main">
                        <a:solidFill>
                          <a:srgbClr val="0000FF"/>
                        </a:solidFill>
                      </a:endParaRPr>
                    </a:p>
                  </a:txBody>
                  <a:tcPr marT="45725" marB="45725" marR="91450" marL="91450"/>
                </a:tc>
              </a:tr>
              <a:tr h="304800"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/>
                        <a:t>số 8</a:t>
                      </a:r>
                      <a:endParaRPr xmlns:a="http://schemas.openxmlformats.org/drawingml/2006/main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t/>
                      </a:r>
                      <a:endParaRPr xmlns:a="http://schemas.openxmlformats.org/drawingml/2006/main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t/>
                      </a:r>
                      <a:endParaRPr xmlns:a="http://schemas.openxmlformats.org/drawingml/2006/main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t/>
                      </a:r>
                      <a:endParaRPr xmlns:a="http://schemas.openxmlformats.org/drawingml/2006/main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FF"/>
                          </a:solidFill>
                        </a:rPr>
                        <a:t>380</a:t>
                      </a:r>
                      <a:endParaRPr xmlns:a="http://schemas.openxmlformats.org/drawingml/2006/main">
                        <a:solidFill>
                          <a:srgbClr val="0000FF"/>
                        </a:solidFill>
                      </a:endParaRPr>
                    </a:p>
                  </a:txBody>
                  <a:tcPr marT="45725" marB="45725" marR="91450" marL="91450"/>
                </a:tc>
              </a:tr>
              <a:tr h="304100"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/>
                        <a:t>Tổng cộng</a:t>
                      </a:r>
                      <a:endParaRPr xmlns:a="http://schemas.openxmlformats.org/drawingml/2006/main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b="1" lang="vi">
                          <a:solidFill>
                            <a:srgbClr val="FF0000"/>
                          </a:solidFill>
                        </a:rPr>
                        <a:t>1.000</a:t>
                      </a:r>
                      <a:endParaRPr xmlns:a="http://schemas.openxmlformats.org/drawingml/2006/main" b="1">
                        <a:solidFill>
                          <a:srgbClr val="FF0000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b="1" lang="vi">
                          <a:solidFill>
                            <a:srgbClr val="FF0000"/>
                          </a:solidFill>
                        </a:rPr>
                        <a:t>1.000</a:t>
                      </a:r>
                      <a:endParaRPr xmlns:a="http://schemas.openxmlformats.org/drawingml/2006/main" b="1">
                        <a:solidFill>
                          <a:srgbClr val="FF0000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b="1" lang="vi"/>
                        <a:t>870</a:t>
                      </a:r>
                      <a:endParaRPr xmlns:a="http://schemas.openxmlformats.org/drawingml/2006/main" b="1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b="1" lang="vi"/>
                        <a:t>1.770</a:t>
                      </a:r>
                      <a:endParaRPr xmlns:a="http://schemas.openxmlformats.org/drawingml/2006/main" b="1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●"/>
            </a:pPr>
            <a:r xmlns:a="http://schemas.openxmlformats.org/drawingml/2006/main">
              <a:rPr b="1" lang="vi" sz="2000" u="sng">
                <a:solidFill>
                  <a:srgbClr val="000000"/>
                </a:solidFill>
              </a:rPr>
              <a:t>Nhược điểm: </a:t>
            </a:r>
            <a:r xmlns:a="http://schemas.openxmlformats.org/drawingml/2006/main">
              <a:rPr lang="vi" sz="2000">
                <a:solidFill>
                  <a:srgbClr val="000000"/>
                </a:solidFill>
              </a:rPr>
              <a:t>Thời gian hoàn vốn có thể dẫn đến những quyết định vô nghĩa.</a:t>
            </a:r>
            <a:endParaRPr xmlns:a="http://schemas.openxmlformats.org/drawingml/2006/main" sz="2000">
              <a:solidFill>
                <a:srgbClr val="000000"/>
              </a:solidFill>
            </a:endParaRPr>
          </a:p>
          <a:p>
            <a:pPr xmlns:a="http://schemas.openxmlformats.org/drawingml/2006/main" indent="-3556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○"/>
            </a:pPr>
            <a:r xmlns:a="http://schemas.openxmlformats.org/drawingml/2006/main">
              <a:rPr lang="vi" sz="2000">
                <a:solidFill>
                  <a:srgbClr val="000000"/>
                </a:solidFill>
              </a:rPr>
              <a:t>nó không xem xét bất kỳ dòng tiền nào đến sau thời gian hoàn vốn.</a:t>
            </a:r>
            <a:endParaRPr xmlns:a="http://schemas.openxmlformats.org/drawingml/2006/main" sz="2000">
              <a:solidFill>
                <a:srgbClr val="000000"/>
              </a:solidFill>
            </a:endParaRPr>
          </a:p>
          <a:p>
            <a:pPr xmlns:a="http://schemas.openxmlformats.org/drawingml/2006/main" indent="-3556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○"/>
            </a:pPr>
            <a:r xmlns:a="http://schemas.openxmlformats.org/drawingml/2006/main">
              <a:rPr lang="vi" sz="2000">
                <a:solidFill>
                  <a:srgbClr val="000000"/>
                </a:solidFill>
              </a:rPr>
              <a:t>nó có tầm quan trọng như nhau đối với tất cả các dòng tiền đến trước thời hạn</a:t>
            </a:r>
            <a:endParaRPr xmlns:a="http://schemas.openxmlformats.org/drawingml/2006/main" sz="2000">
              <a:solidFill>
                <a:srgbClr val="000000"/>
              </a:solidFill>
            </a:endParaRPr>
          </a:p>
          <a:p>
            <a:pPr xmlns:a="http://schemas.openxmlformats.org/drawingml/2006/main" indent="-3556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○"/>
            </a:pPr>
            <a:r xmlns:a="http://schemas.openxmlformats.org/drawingml/2006/main">
              <a:rPr lang="vi" sz="2000">
                <a:solidFill>
                  <a:srgbClr val="000000"/>
                </a:solidFill>
              </a:rPr>
              <a:t>nó phải quyết định một khoảng thời gian giới hạn thích hợp.</a:t>
            </a:r>
            <a:endParaRPr xmlns:a="http://schemas.openxmlformats.org/drawingml/2006/main" sz="2000">
              <a:solidFill>
                <a:srgbClr val="000000"/>
              </a:solidFill>
            </a:endParaRPr>
          </a:p>
          <a:p>
            <a:pPr xmlns:a="http://schemas.openxmlformats.org/drawingml/2006/main" indent="-3556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●"/>
            </a:pPr>
            <a:r xmlns:a="http://schemas.openxmlformats.org/drawingml/2006/main">
              <a:rPr b="1" lang="vi" sz="2000" u="sng">
                <a:solidFill>
                  <a:srgbClr val="000000"/>
                </a:solidFill>
              </a:rPr>
              <a:t>Thuận lợi:</a:t>
            </a:r>
            <a:endParaRPr xmlns:a="http://schemas.openxmlformats.org/drawingml/2006/main" b="1" sz="2000" u="sng">
              <a:solidFill>
                <a:srgbClr val="000000"/>
              </a:solidFill>
            </a:endParaRPr>
          </a:p>
          <a:p>
            <a:pPr xmlns:a="http://schemas.openxmlformats.org/drawingml/2006/main" indent="-3556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○"/>
            </a:pPr>
            <a:r xmlns:a="http://schemas.openxmlformats.org/drawingml/2006/main">
              <a:rPr lang="vi" sz="2000">
                <a:solidFill>
                  <a:srgbClr val="000000"/>
                </a:solidFill>
              </a:rPr>
              <a:t>Dễ hiểu</a:t>
            </a:r>
            <a:endParaRPr xmlns:a="http://schemas.openxmlformats.org/drawingml/2006/main" sz="2000">
              <a:solidFill>
                <a:srgbClr val="000000"/>
              </a:solidFill>
            </a:endParaRPr>
          </a:p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 xmlns:a="http://schemas.openxmlformats.org/drawingml/2006/main">
              <a:rPr b="1" lang="vi" u="sng">
                <a:solidFill>
                  <a:srgbClr val="000000"/>
                </a:solidFill>
              </a:rPr>
              <a:t>Ví dụ 3:</a:t>
            </a:r>
            <a:endParaRPr xmlns:a="http://schemas.openxmlformats.org/drawingml/2006/main" b="1" u="sng">
              <a:solidFill>
                <a:srgbClr val="000000"/>
              </a:solidFill>
            </a:endParaRPr>
          </a:p>
        </p:txBody>
      </p:sp>
      <p:pic>
        <p:nvPicPr>
          <p:cNvPr id="129" name="Google Shape;129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95375" y="1981200"/>
            <a:ext cx="6667500" cy="209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Google Shape;13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13791"/>
            <a:ext cx="9143999" cy="30887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rPr b="1" lang="vi" sz="2400" u="sng">
                <a:solidFill>
                  <a:srgbClr val="000000"/>
                </a:solidFill>
              </a:rPr>
              <a:t>Ví dụ: </a:t>
            </a:r>
            <a:r xmlns:a="http://schemas.openxmlformats.org/drawingml/2006/main">
              <a:rPr lang="vi" sz="2400">
                <a:solidFill>
                  <a:srgbClr val="000000"/>
                </a:solidFill>
              </a:rPr>
              <a:t>Tính thời gian hoàn vốn có chiết khấu. Giả sử tỷ lệ chiết khấu là 15%</a:t>
            </a:r>
            <a:endParaRPr xmlns:a="http://schemas.openxmlformats.org/drawingml/2006/main" sz="2400">
              <a:solidFill>
                <a:srgbClr val="000000"/>
              </a:solidFill>
            </a:endParaRPr>
          </a:p>
          <a:p>
            <a:pPr xmlns:a="http://schemas.openxmlformats.org/drawingml/2006/main"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  <a:p>
            <a:pPr xmlns:a="http://schemas.openxmlformats.org/drawingml/2006/main"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graphicFrame>
        <p:nvGraphicFramePr>
          <p:cNvPr id="140" name="Google Shape;140;p28"/>
          <p:cNvGraphicFramePr/>
          <p:nvPr/>
        </p:nvGraphicFramePr>
        <p:xfrm>
          <a:off x="952500" y="2381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{492BB283-8368-459B-A835-3566839A8970}</a:tableStyleId>
              </a:tblPr>
              <a:tblGrid>
                <a:gridCol w="1206500"/>
                <a:gridCol w="1206500"/>
                <a:gridCol w="1206500"/>
                <a:gridCol w="1206500"/>
                <a:gridCol w="1206500"/>
                <a:gridCol w="1206500"/>
              </a:tblGrid>
              <a:tr h="381000"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b="1" lang="vi" sz="2400"/>
                        <a:t>Năm</a:t>
                      </a:r>
                      <a:endParaRPr xmlns:a="http://schemas.openxmlformats.org/drawingml/2006/main" b="1" sz="24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b="1" lang="vi" sz="2400"/>
                        <a:t>0</a:t>
                      </a:r>
                      <a:endParaRPr xmlns:a="http://schemas.openxmlformats.org/drawingml/2006/main" b="1" sz="24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b="1" lang="vi" sz="2400"/>
                        <a:t>1</a:t>
                      </a:r>
                      <a:endParaRPr xmlns:a="http://schemas.openxmlformats.org/drawingml/2006/main" b="1" sz="24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b="1" lang="vi" sz="2400"/>
                        <a:t>2</a:t>
                      </a:r>
                      <a:endParaRPr xmlns:a="http://schemas.openxmlformats.org/drawingml/2006/main" b="1" sz="24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b="1" lang="vi" sz="2400"/>
                        <a:t>3</a:t>
                      </a:r>
                      <a:endParaRPr xmlns:a="http://schemas.openxmlformats.org/drawingml/2006/main" b="1" sz="24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b="1" lang="vi" sz="2400"/>
                        <a:t>4</a:t>
                      </a:r>
                      <a:endParaRPr xmlns:a="http://schemas.openxmlformats.org/drawingml/2006/main" b="1" sz="2400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b="1" lang="vi" sz="2400"/>
                        <a:t>CF</a:t>
                      </a:r>
                      <a:endParaRPr xmlns:a="http://schemas.openxmlformats.org/drawingml/2006/main" b="1" sz="24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 sz="2400"/>
                        <a:t>-500</a:t>
                      </a:r>
                      <a:endParaRPr xmlns:a="http://schemas.openxmlformats.org/drawingml/2006/main" sz="24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 sz="2400"/>
                        <a:t>200</a:t>
                      </a:r>
                      <a:endParaRPr xmlns:a="http://schemas.openxmlformats.org/drawingml/2006/main" sz="24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 sz="2400"/>
                        <a:t>200</a:t>
                      </a:r>
                      <a:endParaRPr xmlns:a="http://schemas.openxmlformats.org/drawingml/2006/main" sz="24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 sz="2400"/>
                        <a:t>200</a:t>
                      </a:r>
                      <a:endParaRPr xmlns:a="http://schemas.openxmlformats.org/drawingml/2006/main" sz="24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 sz="2400"/>
                        <a:t>250</a:t>
                      </a:r>
                      <a:endParaRPr xmlns:a="http://schemas.openxmlformats.org/drawingml/2006/main" sz="24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9"/>
          <p:cNvSpPr txBox="1"/>
          <p:nvPr>
            <p:ph type="title"/>
          </p:nvPr>
        </p:nvSpPr>
        <p:spPr>
          <a:xfrm>
            <a:off x="311700" y="2567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Clr>
                <a:srgbClr val="D77429"/>
              </a:buClr>
              <a:buSzPts val="4400"/>
              <a:buFont typeface="Arial"/>
              <a:buNone/>
            </a:pPr>
            <a:r xmlns:a="http://schemas.openxmlformats.org/drawingml/2006/main">
              <a:rPr lang="vi" sz="3600">
                <a:solidFill>
                  <a:srgbClr val="000000"/>
                </a:solidFill>
              </a:rPr>
              <a:t>7. Tỷ suất hoàn vốn nội bộ (IRR)</a:t>
            </a:r>
            <a:endParaRPr xmlns:a="http://schemas.openxmlformats.org/drawingml/2006/main" sz="3600">
              <a:solidFill>
                <a:srgbClr val="000000"/>
              </a:solidFill>
            </a:endParaRPr>
          </a:p>
        </p:txBody>
      </p:sp>
      <p:sp>
        <p:nvSpPr>
          <p:cNvPr id="146" name="Google Shape;146;p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-2921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 xmlns:a="http://schemas.openxmlformats.org/drawingml/2006/main">
              <a:rPr lang="vi" sz="2400">
                <a:solidFill>
                  <a:schemeClr val="dk1"/>
                </a:solidFill>
              </a:rPr>
              <a:t>IRR: tỷ lệ chiết khấu làm cho NPV về 0</a:t>
            </a:r>
            <a:endParaRPr xmlns:a="http://schemas.openxmlformats.org/drawingml/2006/main" sz="2400">
              <a:solidFill>
                <a:schemeClr val="dk1"/>
              </a:solidFill>
            </a:endParaRPr>
          </a:p>
          <a:p>
            <a:pPr xmlns:a="http://schemas.openxmlformats.org/drawingml/2006/main" indent="-2921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 xmlns:a="http://schemas.openxmlformats.org/drawingml/2006/main">
              <a:rPr lang="vi" sz="2400">
                <a:solidFill>
                  <a:schemeClr val="dk1"/>
                </a:solidFill>
              </a:rPr>
              <a:t>Tiêu chí chấp nhận tối thiểu:</a:t>
            </a:r>
            <a:endParaRPr xmlns:a="http://schemas.openxmlformats.org/drawingml/2006/main" sz="2400">
              <a:solidFill>
                <a:schemeClr val="dk1"/>
              </a:solidFill>
            </a:endParaRPr>
          </a:p>
          <a:p>
            <a:pPr xmlns:a="http://schemas.openxmlformats.org/drawingml/2006/main" indent="-260350" lvl="1" marL="74295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</a:pPr>
            <a:r xmlns:a="http://schemas.openxmlformats.org/drawingml/2006/main">
              <a:rPr lang="vi" sz="2400">
                <a:solidFill>
                  <a:schemeClr val="dk1"/>
                </a:solidFill>
              </a:rPr>
              <a:t>Chấp nhận nếu IRR vượt quá lợi nhuận yêu cầu</a:t>
            </a:r>
            <a:endParaRPr xmlns:a="http://schemas.openxmlformats.org/drawingml/2006/main" sz="2400">
              <a:solidFill>
                <a:schemeClr val="dk1"/>
              </a:solidFill>
            </a:endParaRPr>
          </a:p>
          <a:p>
            <a:pPr xmlns:a="http://schemas.openxmlformats.org/drawingml/2006/main" indent="-2921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 xmlns:a="http://schemas.openxmlformats.org/drawingml/2006/main">
              <a:rPr lang="vi" sz="2400">
                <a:solidFill>
                  <a:schemeClr val="dk1"/>
                </a:solidFill>
              </a:rPr>
              <a:t>Tiêu chí xếp hạng:</a:t>
            </a:r>
            <a:endParaRPr xmlns:a="http://schemas.openxmlformats.org/drawingml/2006/main" sz="2400">
              <a:solidFill>
                <a:schemeClr val="dk1"/>
              </a:solidFill>
            </a:endParaRPr>
          </a:p>
          <a:p>
            <a:pPr xmlns:a="http://schemas.openxmlformats.org/drawingml/2006/main" indent="-260350" lvl="1" marL="74295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</a:pPr>
            <a:r xmlns:a="http://schemas.openxmlformats.org/drawingml/2006/main">
              <a:rPr lang="vi" sz="2400">
                <a:solidFill>
                  <a:schemeClr val="dk1"/>
                </a:solidFill>
              </a:rPr>
              <a:t>Lựa chọn phương án có IRR cao nhất</a:t>
            </a:r>
            <a:endParaRPr xmlns:a="http://schemas.openxmlformats.org/drawingml/2006/main" sz="24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 xmlns:a="http://schemas.openxmlformats.org/drawingml/2006/main">
              <a:rPr lang="vi" sz="3600"/>
              <a:t>7. Tỷ suất hoàn vốn nội bộ (IRR)</a:t>
            </a:r>
            <a:endParaRPr xmlns:a="http://schemas.openxmlformats.org/drawingml/2006/main"/>
          </a:p>
        </p:txBody>
      </p:sp>
      <p:sp>
        <p:nvSpPr>
          <p:cNvPr id="152" name="Google Shape;152;p3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-2921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 xmlns:a="http://schemas.openxmlformats.org/drawingml/2006/main">
              <a:rPr lang="vi" sz="2400">
                <a:solidFill>
                  <a:schemeClr val="dk1"/>
                </a:solidFill>
              </a:rPr>
              <a:t>Nhược điểm:</a:t>
            </a:r>
            <a:endParaRPr xmlns:a="http://schemas.openxmlformats.org/drawingml/2006/main" sz="2400">
              <a:solidFill>
                <a:schemeClr val="dk1"/>
              </a:solidFill>
            </a:endParaRPr>
          </a:p>
          <a:p>
            <a:pPr xmlns:a="http://schemas.openxmlformats.org/drawingml/2006/main" indent="-260350" lvl="1" marL="74295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</a:pPr>
            <a:r xmlns:a="http://schemas.openxmlformats.org/drawingml/2006/main">
              <a:rPr lang="vi" sz="2400">
                <a:solidFill>
                  <a:schemeClr val="dk1"/>
                </a:solidFill>
              </a:rPr>
              <a:t>Không phân biệt giữa đầu tư và vay mượn</a:t>
            </a:r>
            <a:endParaRPr xmlns:a="http://schemas.openxmlformats.org/drawingml/2006/main" sz="2400">
              <a:solidFill>
                <a:schemeClr val="dk1"/>
              </a:solidFill>
            </a:endParaRPr>
          </a:p>
          <a:p>
            <a:pPr xmlns:a="http://schemas.openxmlformats.org/drawingml/2006/main" indent="-260350" lvl="1" marL="74295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</a:pPr>
            <a:r xmlns:a="http://schemas.openxmlformats.org/drawingml/2006/main">
              <a:rPr lang="vi" sz="2400">
                <a:solidFill>
                  <a:schemeClr val="dk1"/>
                </a:solidFill>
              </a:rPr>
              <a:t>IRR có thể không tồn tại hoặc có thể có nhiều IRR</a:t>
            </a:r>
            <a:endParaRPr xmlns:a="http://schemas.openxmlformats.org/drawingml/2006/main" sz="2400">
              <a:solidFill>
                <a:schemeClr val="dk1"/>
              </a:solidFill>
            </a:endParaRPr>
          </a:p>
          <a:p>
            <a:pPr xmlns:a="http://schemas.openxmlformats.org/drawingml/2006/main" indent="-260350" lvl="1" marL="74295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</a:pPr>
            <a:r xmlns:a="http://schemas.openxmlformats.org/drawingml/2006/main">
              <a:rPr lang="vi" sz="2400">
                <a:solidFill>
                  <a:schemeClr val="dk1"/>
                </a:solidFill>
              </a:rPr>
              <a:t>Các vấn đề với đầu tư loại trừ lẫn nhau</a:t>
            </a:r>
            <a:endParaRPr xmlns:a="http://schemas.openxmlformats.org/drawingml/2006/main" sz="2400">
              <a:solidFill>
                <a:schemeClr val="dk1"/>
              </a:solidFill>
            </a:endParaRPr>
          </a:p>
          <a:p>
            <a:pPr xmlns:a="http://schemas.openxmlformats.org/drawingml/2006/main" indent="-2921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 xmlns:a="http://schemas.openxmlformats.org/drawingml/2006/main">
              <a:rPr lang="vi" sz="2400">
                <a:solidFill>
                  <a:schemeClr val="dk1"/>
                </a:solidFill>
              </a:rPr>
              <a:t>Thuận lợi:</a:t>
            </a:r>
            <a:endParaRPr xmlns:a="http://schemas.openxmlformats.org/drawingml/2006/main" sz="2400">
              <a:solidFill>
                <a:schemeClr val="dk1"/>
              </a:solidFill>
            </a:endParaRPr>
          </a:p>
          <a:p>
            <a:pPr xmlns:a="http://schemas.openxmlformats.org/drawingml/2006/main" indent="-260350" lvl="1" marL="74295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</a:pPr>
            <a:r xmlns:a="http://schemas.openxmlformats.org/drawingml/2006/main">
              <a:rPr lang="vi" sz="2400">
                <a:solidFill>
                  <a:schemeClr val="dk1"/>
                </a:solidFill>
              </a:rPr>
              <a:t>Dễ hiểu và giao tiếp</a:t>
            </a:r>
            <a:endParaRPr xmlns:a="http://schemas.openxmlformats.org/drawingml/2006/main" sz="24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 xmlns:a="http://schemas.openxmlformats.org/drawingml/2006/main">
              <a:rPr lang="vi" sz="3600"/>
              <a:t>7. Tỷ suất hoàn vốn nội bộ (IRR)</a:t>
            </a:r>
            <a:endParaRPr xmlns:a="http://schemas.openxmlformats.org/drawingml/2006/main"/>
          </a:p>
        </p:txBody>
      </p:sp>
      <p:sp>
        <p:nvSpPr>
          <p:cNvPr id="158" name="Google Shape;158;p31"/>
          <p:cNvSpPr txBox="1"/>
          <p:nvPr>
            <p:ph idx="1" type="body"/>
          </p:nvPr>
        </p:nvSpPr>
        <p:spPr>
          <a:xfrm>
            <a:off x="311700" y="11610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 xmlns:a="http://schemas.openxmlformats.org/drawingml/2006/main">
              <a:rPr b="1" lang="vi" sz="2400" u="sng">
                <a:solidFill>
                  <a:schemeClr val="dk1"/>
                </a:solidFill>
              </a:rPr>
              <a:t>Ví dụ: </a:t>
            </a:r>
            <a:r xmlns:a="http://schemas.openxmlformats.org/drawingml/2006/main">
              <a:rPr lang="vi" sz="2400">
                <a:solidFill>
                  <a:schemeClr val="dk1"/>
                </a:solidFill>
              </a:rPr>
              <a:t>Xét dự án sau:</a:t>
            </a:r>
            <a:endParaRPr xmlns:a="http://schemas.openxmlformats.org/drawingml/2006/main" sz="2400">
              <a:solidFill>
                <a:schemeClr val="dk1"/>
              </a:solidFill>
            </a:endParaRPr>
          </a:p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 sz="2400"/>
          </a:p>
        </p:txBody>
      </p:sp>
      <p:grpSp>
        <p:nvGrpSpPr>
          <p:cNvPr id="159" name="Google Shape;159;p31"/>
          <p:cNvGrpSpPr/>
          <p:nvPr/>
        </p:nvGrpSpPr>
        <p:grpSpPr>
          <a:xfrm>
            <a:off x="911275" y="1631425"/>
            <a:ext cx="6515100" cy="2152650"/>
            <a:chOff x="624" y="1296"/>
            <a:chExt cx="4104" cy="1356"/>
          </a:xfrm>
        </p:grpSpPr>
        <p:cxnSp>
          <p:nvCxnSpPr>
            <p:cNvPr id="160" name="Google Shape;160;p31"/>
            <p:cNvCxnSpPr/>
            <p:nvPr/>
          </p:nvCxnSpPr>
          <p:spPr>
            <a:xfrm>
              <a:off x="912" y="1824"/>
              <a:ext cx="3600" cy="0"/>
            </a:xfrm>
            <a:prstGeom prst="straightConnector1">
              <a:avLst/>
            </a:prstGeom>
            <a:noFill/>
            <a:ln cap="sq" cmpd="sng" w="38100">
              <a:solidFill>
                <a:srgbClr val="000000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61" name="Google Shape;161;p31"/>
            <p:cNvCxnSpPr/>
            <p:nvPr/>
          </p:nvCxnSpPr>
          <p:spPr>
            <a:xfrm>
              <a:off x="912" y="1632"/>
              <a:ext cx="0" cy="300"/>
            </a:xfrm>
            <a:prstGeom prst="straightConnector1">
              <a:avLst/>
            </a:prstGeom>
            <a:noFill/>
            <a:ln cap="sq" cmpd="sng" w="38100">
              <a:solidFill>
                <a:srgbClr val="000000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62" name="Google Shape;162;p31"/>
            <p:cNvCxnSpPr/>
            <p:nvPr/>
          </p:nvCxnSpPr>
          <p:spPr>
            <a:xfrm>
              <a:off x="2077" y="1632"/>
              <a:ext cx="0" cy="300"/>
            </a:xfrm>
            <a:prstGeom prst="straightConnector1">
              <a:avLst/>
            </a:prstGeom>
            <a:noFill/>
            <a:ln cap="sq" cmpd="sng" w="38100">
              <a:solidFill>
                <a:srgbClr val="000000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63" name="Google Shape;163;p31"/>
            <p:cNvCxnSpPr/>
            <p:nvPr/>
          </p:nvCxnSpPr>
          <p:spPr>
            <a:xfrm>
              <a:off x="3243" y="1632"/>
              <a:ext cx="0" cy="300"/>
            </a:xfrm>
            <a:prstGeom prst="straightConnector1">
              <a:avLst/>
            </a:prstGeom>
            <a:noFill/>
            <a:ln cap="sq" cmpd="sng" w="38100">
              <a:solidFill>
                <a:srgbClr val="000000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164" name="Google Shape;164;p31"/>
            <p:cNvCxnSpPr/>
            <p:nvPr/>
          </p:nvCxnSpPr>
          <p:spPr>
            <a:xfrm>
              <a:off x="4416" y="1632"/>
              <a:ext cx="0" cy="300"/>
            </a:xfrm>
            <a:prstGeom prst="straightConnector1">
              <a:avLst/>
            </a:prstGeom>
            <a:noFill/>
            <a:ln cap="sq" cmpd="sng" w="38100">
              <a:solidFill>
                <a:srgbClr val="000000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sp>
          <p:nvSpPr>
            <p:cNvPr id="165" name="Google Shape;165;p31"/>
            <p:cNvSpPr txBox="1"/>
            <p:nvPr/>
          </p:nvSpPr>
          <p:spPr>
            <a:xfrm>
              <a:off x="816" y="2112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xmlns:a="http://schemas.openxmlformats.org/drawingml/2006/main"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Times New Roman"/>
                <a:buNone/>
              </a:pPr>
              <a:r xmlns:a="http://schemas.openxmlformats.org/drawingml/2006/main">
                <a:rPr b="0" i="1" lang="vi" sz="2400" u="none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0</a:t>
              </a:r>
              <a:endParaRPr xmlns:a="http://schemas.openxmlformats.org/drawingml/2006/main"/>
            </a:p>
          </p:txBody>
        </p:sp>
        <p:sp>
          <p:nvSpPr>
            <p:cNvPr id="166" name="Google Shape;166;p31"/>
            <p:cNvSpPr txBox="1"/>
            <p:nvPr/>
          </p:nvSpPr>
          <p:spPr>
            <a:xfrm>
              <a:off x="1968" y="2112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xmlns:a="http://schemas.openxmlformats.org/drawingml/2006/main"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Times New Roman"/>
                <a:buNone/>
              </a:pPr>
              <a:r xmlns:a="http://schemas.openxmlformats.org/drawingml/2006/main">
                <a:rPr b="0" i="1" lang="vi" sz="2400" u="none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1</a:t>
              </a:r>
              <a:endParaRPr xmlns:a="http://schemas.openxmlformats.org/drawingml/2006/main"/>
            </a:p>
          </p:txBody>
        </p:sp>
        <p:sp>
          <p:nvSpPr>
            <p:cNvPr id="167" name="Google Shape;167;p31"/>
            <p:cNvSpPr txBox="1"/>
            <p:nvPr/>
          </p:nvSpPr>
          <p:spPr>
            <a:xfrm>
              <a:off x="3120" y="2112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xmlns:a="http://schemas.openxmlformats.org/drawingml/2006/main"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Times New Roman"/>
                <a:buNone/>
              </a:pPr>
              <a:r xmlns:a="http://schemas.openxmlformats.org/drawingml/2006/main">
                <a:rPr b="0" i="1" lang="vi" sz="2400" u="none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2</a:t>
              </a:r>
              <a:endParaRPr xmlns:a="http://schemas.openxmlformats.org/drawingml/2006/main"/>
            </a:p>
          </p:txBody>
        </p:sp>
        <p:sp>
          <p:nvSpPr>
            <p:cNvPr id="168" name="Google Shape;168;p31"/>
            <p:cNvSpPr txBox="1"/>
            <p:nvPr/>
          </p:nvSpPr>
          <p:spPr>
            <a:xfrm>
              <a:off x="4320" y="2112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xmlns:a="http://schemas.openxmlformats.org/drawingml/2006/main"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Times New Roman"/>
                <a:buNone/>
              </a:pPr>
              <a:r xmlns:a="http://schemas.openxmlformats.org/drawingml/2006/main">
                <a:rPr b="0" i="1" lang="vi" sz="2400" u="none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3</a:t>
              </a:r>
              <a:endParaRPr xmlns:a="http://schemas.openxmlformats.org/drawingml/2006/main"/>
            </a:p>
          </p:txBody>
        </p:sp>
        <p:sp>
          <p:nvSpPr>
            <p:cNvPr id="169" name="Google Shape;169;p31"/>
            <p:cNvSpPr txBox="1"/>
            <p:nvPr/>
          </p:nvSpPr>
          <p:spPr>
            <a:xfrm>
              <a:off x="1776" y="1296"/>
              <a:ext cx="6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xmlns:a="http://schemas.openxmlformats.org/drawingml/2006/main"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Times New Roman"/>
                <a:buNone/>
              </a:pPr>
              <a:r xmlns:a="http://schemas.openxmlformats.org/drawingml/2006/main">
                <a:rPr b="0" i="1" lang="vi" sz="2400" u="none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$50</a:t>
              </a:r>
              <a:endParaRPr xmlns:a="http://schemas.openxmlformats.org/drawingml/2006/main"/>
            </a:p>
          </p:txBody>
        </p:sp>
        <p:sp>
          <p:nvSpPr>
            <p:cNvPr id="170" name="Google Shape;170;p31"/>
            <p:cNvSpPr txBox="1"/>
            <p:nvPr/>
          </p:nvSpPr>
          <p:spPr>
            <a:xfrm>
              <a:off x="2976" y="1296"/>
              <a:ext cx="6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xmlns:a="http://schemas.openxmlformats.org/drawingml/2006/main"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Times New Roman"/>
                <a:buNone/>
              </a:pPr>
              <a:r xmlns:a="http://schemas.openxmlformats.org/drawingml/2006/main">
                <a:rPr b="0" i="1" lang="vi" sz="2400" u="none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100 USD</a:t>
              </a:r>
              <a:endParaRPr xmlns:a="http://schemas.openxmlformats.org/drawingml/2006/main"/>
            </a:p>
          </p:txBody>
        </p:sp>
        <p:sp>
          <p:nvSpPr>
            <p:cNvPr id="171" name="Google Shape;171;p31"/>
            <p:cNvSpPr txBox="1"/>
            <p:nvPr/>
          </p:nvSpPr>
          <p:spPr>
            <a:xfrm>
              <a:off x="4128" y="1296"/>
              <a:ext cx="6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xmlns:a="http://schemas.openxmlformats.org/drawingml/2006/main"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Times New Roman"/>
                <a:buNone/>
              </a:pPr>
              <a:r xmlns:a="http://schemas.openxmlformats.org/drawingml/2006/main">
                <a:rPr b="0" i="1" lang="vi" sz="2400" u="none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$150</a:t>
              </a:r>
              <a:endParaRPr xmlns:a="http://schemas.openxmlformats.org/drawingml/2006/main"/>
            </a:p>
          </p:txBody>
        </p:sp>
        <p:sp>
          <p:nvSpPr>
            <p:cNvPr id="172" name="Google Shape;172;p31"/>
            <p:cNvSpPr txBox="1"/>
            <p:nvPr/>
          </p:nvSpPr>
          <p:spPr>
            <a:xfrm>
              <a:off x="624" y="2352"/>
              <a:ext cx="6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xmlns:a="http://schemas.openxmlformats.org/drawingml/2006/main"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Times New Roman"/>
                <a:buNone/>
              </a:pPr>
              <a:r xmlns:a="http://schemas.openxmlformats.org/drawingml/2006/main">
                <a:rPr b="0" i="1" lang="vi" sz="2400" u="none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-$200</a:t>
              </a:r>
              <a:endParaRPr xmlns:a="http://schemas.openxmlformats.org/drawingml/2006/main"/>
            </a:p>
          </p:txBody>
        </p:sp>
      </p:grpSp>
      <p:sp>
        <p:nvSpPr>
          <p:cNvPr id="173" name="Google Shape;173;p31"/>
          <p:cNvSpPr txBox="1"/>
          <p:nvPr/>
        </p:nvSpPr>
        <p:spPr>
          <a:xfrm>
            <a:off x="331075" y="4054525"/>
            <a:ext cx="7675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-342900" lvl="0" marL="34290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rPr lang="vi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Tỷ suất hoàn vốn nội bộ của dự án này là 19,44%</a:t>
            </a:r>
            <a:endParaRPr xmlns:a="http://schemas.openxmlformats.org/drawingml/2006/main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2"/>
          <p:cNvSpPr txBox="1"/>
          <p:nvPr>
            <p:ph type="title"/>
          </p:nvPr>
        </p:nvSpPr>
        <p:spPr>
          <a:xfrm>
            <a:off x="172850" y="1078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 xmlns:a="http://schemas.openxmlformats.org/drawingml/2006/main">
              <a:rPr lang="vi" sz="3600"/>
              <a:t>7. Tỷ suất hoàn vốn nội bộ (IRR)</a:t>
            </a:r>
            <a:endParaRPr xmlns:a="http://schemas.openxmlformats.org/drawingml/2006/main"/>
          </a:p>
        </p:txBody>
      </p:sp>
      <p:sp>
        <p:nvSpPr>
          <p:cNvPr id="179" name="Google Shape;179;p32"/>
          <p:cNvSpPr txBox="1"/>
          <p:nvPr>
            <p:ph idx="1" type="body"/>
          </p:nvPr>
        </p:nvSpPr>
        <p:spPr>
          <a:xfrm>
            <a:off x="391050" y="3206475"/>
            <a:ext cx="8520600" cy="13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imes New Roman"/>
              <a:buNone/>
            </a:pPr>
            <a:r xmlns:a="http://schemas.openxmlformats.org/drawingml/2006/main">
              <a:rPr lang="vi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Nếu chúng ta vẽ đồ thị NPV so với tỷ lệ chiết khấu, chúng ta có thể thấy IRR là điểm chặn trục x.</a:t>
            </a:r>
            <a:endParaRPr xmlns:a="http://schemas.openxmlformats.org/drawingml/2006/main" sz="1400">
              <a:solidFill>
                <a:srgbClr val="000000"/>
              </a:solidFill>
            </a:endParaRPr>
          </a:p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pic>
        <p:nvPicPr>
          <p:cNvPr id="180" name="Google Shape;180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2350" y="1275575"/>
            <a:ext cx="7621588" cy="977900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32"/>
          <p:cNvSpPr txBox="1"/>
          <p:nvPr/>
        </p:nvSpPr>
        <p:spPr>
          <a:xfrm>
            <a:off x="1728625" y="2649725"/>
            <a:ext cx="3471000" cy="47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rPr lang="vi" sz="2400"/>
              <a:t>=&gt; IRR = 19,44%</a:t>
            </a:r>
            <a:endParaRPr xmlns:a="http://schemas.openxmlformats.org/drawingml/2006/main" sz="2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9625" y="0"/>
            <a:ext cx="7463079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 xmlns:a="http://schemas.openxmlformats.org/drawingml/2006/main">
              <a:rPr lang="vi" sz="3600"/>
              <a:t>7. Tỷ suất hoàn vốn nội bộ (IRR)</a:t>
            </a:r>
            <a:endParaRPr xmlns:a="http://schemas.openxmlformats.org/drawingml/2006/main"/>
          </a:p>
        </p:txBody>
      </p:sp>
      <p:pic>
        <p:nvPicPr>
          <p:cNvPr id="187" name="Google Shape;187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3950" y="1349425"/>
            <a:ext cx="2381250" cy="32194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24225" y="1152475"/>
            <a:ext cx="6000751" cy="388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ctr">
              <a:spcBef>
                <a:spcPts val="0"/>
              </a:spcBef>
              <a:spcAft>
                <a:spcPts val="0"/>
              </a:spcAft>
              <a:buClr>
                <a:srgbClr val="D77429"/>
              </a:buClr>
              <a:buSzPts val="4400"/>
              <a:buFont typeface="Arial"/>
              <a:buNone/>
            </a:pPr>
            <a:r xmlns:a="http://schemas.openxmlformats.org/drawingml/2006/main">
              <a:rPr lang="vi" sz="3600">
                <a:solidFill>
                  <a:srgbClr val="000000"/>
                </a:solidFill>
              </a:rPr>
              <a:t>Các vấn đề với IRR</a:t>
            </a:r>
            <a:endParaRPr xmlns:a="http://schemas.openxmlformats.org/drawingml/2006/main" sz="3600">
              <a:solidFill>
                <a:srgbClr val="000000"/>
              </a:solidFill>
            </a:endParaRPr>
          </a:p>
        </p:txBody>
      </p:sp>
      <p:sp>
        <p:nvSpPr>
          <p:cNvPr id="194" name="Google Shape;194;p3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-35306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❑"/>
            </a:pPr>
            <a:r xmlns:a="http://schemas.openxmlformats.org/drawingml/2006/main">
              <a:rPr lang="vi" sz="2400">
                <a:solidFill>
                  <a:schemeClr val="dk1"/>
                </a:solidFill>
              </a:rPr>
              <a:t>Vấn đề 1: Nhiều IRR</a:t>
            </a:r>
            <a:endParaRPr xmlns:a="http://schemas.openxmlformats.org/drawingml/2006/main" sz="2400">
              <a:solidFill>
                <a:schemeClr val="dk1"/>
              </a:solidFill>
            </a:endParaRPr>
          </a:p>
          <a:p>
            <a:pPr xmlns:a="http://schemas.openxmlformats.org/drawingml/2006/main" indent="-35306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❑"/>
            </a:pPr>
            <a:r xmlns:a="http://schemas.openxmlformats.org/drawingml/2006/main">
              <a:rPr lang="vi" sz="2400">
                <a:solidFill>
                  <a:schemeClr val="dk1"/>
                </a:solidFill>
              </a:rPr>
              <a:t>Vấn đề 2: Các dự án loại trừ lẫn nhau</a:t>
            </a:r>
            <a:endParaRPr xmlns:a="http://schemas.openxmlformats.org/drawingml/2006/main" sz="2400">
              <a:solidFill>
                <a:schemeClr val="dk1"/>
              </a:solidFill>
            </a:endParaRPr>
          </a:p>
          <a:p>
            <a:pPr xmlns:a="http://schemas.openxmlformats.org/drawingml/2006/main" indent="-35306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❑"/>
            </a:pPr>
            <a:r xmlns:a="http://schemas.openxmlformats.org/drawingml/2006/main">
              <a:rPr lang="vi" sz="2400">
                <a:solidFill>
                  <a:schemeClr val="dk1"/>
                </a:solidFill>
              </a:rPr>
              <a:t>Vấn đề 3: Vấn đề thời gian</a:t>
            </a:r>
            <a:endParaRPr xmlns:a="http://schemas.openxmlformats.org/drawingml/2006/main" sz="2400">
              <a:solidFill>
                <a:schemeClr val="dk1"/>
              </a:solidFill>
            </a:endParaRPr>
          </a:p>
          <a:p>
            <a:pPr xmlns:a="http://schemas.openxmlformats.org/drawingml/2006/main"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60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 sz="24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Clr>
                <a:srgbClr val="D77429"/>
              </a:buClr>
              <a:buSzPts val="4400"/>
              <a:buFont typeface="Arial"/>
              <a:buNone/>
            </a:pPr>
            <a:r xmlns:a="http://schemas.openxmlformats.org/drawingml/2006/main">
              <a:rPr lang="vi" sz="2600" u="sng"/>
              <a:t>Vấn đề 1: </a:t>
            </a:r>
            <a:r xmlns:a="http://schemas.openxmlformats.org/drawingml/2006/main">
              <a:rPr lang="vi" sz="2600" u="sng">
                <a:solidFill>
                  <a:srgbClr val="D77429"/>
                </a:solidFill>
              </a:rPr>
              <a:t>Nhiều IRR</a:t>
            </a:r>
            <a:endParaRPr xmlns:a="http://schemas.openxmlformats.org/drawingml/2006/main" sz="2600" u="sng"/>
          </a:p>
        </p:txBody>
      </p:sp>
      <p:sp>
        <p:nvSpPr>
          <p:cNvPr id="200" name="Google Shape;200;p35"/>
          <p:cNvSpPr txBox="1"/>
          <p:nvPr>
            <p:ph idx="1" type="body"/>
          </p:nvPr>
        </p:nvSpPr>
        <p:spPr>
          <a:xfrm>
            <a:off x="311700" y="11524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 xmlns:a="http://schemas.openxmlformats.org/drawingml/2006/main">
              <a:rPr lang="vi" sz="2400">
                <a:solidFill>
                  <a:schemeClr val="dk1"/>
                </a:solidFill>
              </a:rPr>
              <a:t>Có hai IRR cho dự án này:</a:t>
            </a:r>
            <a:endParaRPr xmlns:a="http://schemas.openxmlformats.org/drawingml/2006/main" sz="2400">
              <a:solidFill>
                <a:schemeClr val="dk1"/>
              </a:solidFill>
            </a:endParaRPr>
          </a:p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 sz="2400"/>
          </a:p>
        </p:txBody>
      </p:sp>
      <p:cxnSp>
        <p:nvCxnSpPr>
          <p:cNvPr id="201" name="Google Shape;201;p35"/>
          <p:cNvCxnSpPr/>
          <p:nvPr/>
        </p:nvCxnSpPr>
        <p:spPr>
          <a:xfrm>
            <a:off x="1622425" y="2305050"/>
            <a:ext cx="38862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02" name="Google Shape;202;p35"/>
          <p:cNvCxnSpPr/>
          <p:nvPr/>
        </p:nvCxnSpPr>
        <p:spPr>
          <a:xfrm>
            <a:off x="1622425" y="2139950"/>
            <a:ext cx="0" cy="331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03" name="Google Shape;203;p35"/>
          <p:cNvCxnSpPr/>
          <p:nvPr/>
        </p:nvCxnSpPr>
        <p:spPr>
          <a:xfrm>
            <a:off x="2765425" y="2139950"/>
            <a:ext cx="0" cy="331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04" name="Google Shape;204;p35"/>
          <p:cNvCxnSpPr/>
          <p:nvPr/>
        </p:nvCxnSpPr>
        <p:spPr>
          <a:xfrm>
            <a:off x="4289425" y="2139950"/>
            <a:ext cx="0" cy="331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205" name="Google Shape;205;p35"/>
          <p:cNvSpPr txBox="1"/>
          <p:nvPr/>
        </p:nvSpPr>
        <p:spPr>
          <a:xfrm>
            <a:off x="1393825" y="2525712"/>
            <a:ext cx="54864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Book Antiqua"/>
              <a:buNone/>
            </a:pPr>
            <a:r xmlns:a="http://schemas.openxmlformats.org/drawingml/2006/main">
              <a:rPr b="0" i="0" lang="vi" sz="2400" u="non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0 1 2 </a:t>
            </a:r>
            <a:r xmlns:a="http://schemas.openxmlformats.org/drawingml/2006/main">
              <a:rPr b="0" i="1" lang="vi" sz="2400" u="non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3</a:t>
            </a:r>
            <a:endParaRPr xmlns:a="http://schemas.openxmlformats.org/drawingml/2006/main"/>
          </a:p>
        </p:txBody>
      </p:sp>
      <p:cxnSp>
        <p:nvCxnSpPr>
          <p:cNvPr id="206" name="Google Shape;206;p35"/>
          <p:cNvCxnSpPr/>
          <p:nvPr/>
        </p:nvCxnSpPr>
        <p:spPr>
          <a:xfrm>
            <a:off x="5508625" y="2139950"/>
            <a:ext cx="0" cy="331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207" name="Google Shape;207;p35"/>
          <p:cNvSpPr txBox="1"/>
          <p:nvPr/>
        </p:nvSpPr>
        <p:spPr>
          <a:xfrm>
            <a:off x="2460625" y="1752600"/>
            <a:ext cx="2286000" cy="3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25" lIns="90475" spcFirstLastPara="1" rIns="90475" wrap="square" tIns="44425">
            <a:noAutofit/>
          </a:bodyPr>
          <a:lstStyle/>
          <a:p>
            <a:pPr xmlns:a="http://schemas.openxmlformats.org/drawingml/2006/main"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Book Antiqua"/>
              <a:buNone/>
            </a:pPr>
            <a:r xmlns:a="http://schemas.openxmlformats.org/drawingml/2006/main">
              <a:rPr b="0" i="1" lang="vi" sz="2400" u="non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$200 $800</a:t>
            </a:r>
            <a:endParaRPr xmlns:a="http://schemas.openxmlformats.org/drawingml/2006/main"/>
          </a:p>
        </p:txBody>
      </p:sp>
      <p:sp>
        <p:nvSpPr>
          <p:cNvPr id="208" name="Google Shape;208;p35"/>
          <p:cNvSpPr txBox="1"/>
          <p:nvPr/>
        </p:nvSpPr>
        <p:spPr>
          <a:xfrm>
            <a:off x="1165225" y="2914650"/>
            <a:ext cx="990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Book Antiqua"/>
              <a:buNone/>
            </a:pPr>
            <a:r xmlns:a="http://schemas.openxmlformats.org/drawingml/2006/main">
              <a:rPr b="0" i="1" lang="vi" sz="2400" u="non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-$200</a:t>
            </a:r>
            <a:endParaRPr xmlns:a="http://schemas.openxmlformats.org/drawingml/2006/main"/>
          </a:p>
        </p:txBody>
      </p:sp>
      <p:sp>
        <p:nvSpPr>
          <p:cNvPr id="209" name="Google Shape;209;p35"/>
          <p:cNvSpPr txBox="1"/>
          <p:nvPr/>
        </p:nvSpPr>
        <p:spPr>
          <a:xfrm>
            <a:off x="4899025" y="2803525"/>
            <a:ext cx="990600" cy="3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25" lIns="90475" spcFirstLastPara="1" rIns="90475" wrap="square" tIns="44425">
            <a:noAutofit/>
          </a:bodyPr>
          <a:lstStyle/>
          <a:p>
            <a:pPr xmlns:a="http://schemas.openxmlformats.org/drawingml/2006/main"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Book Antiqua"/>
              <a:buNone/>
            </a:pPr>
            <a:r xmlns:a="http://schemas.openxmlformats.org/drawingml/2006/main">
              <a:rPr b="0" i="1" lang="vi" sz="2400" u="none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rPr>
              <a:t>- 800 USD</a:t>
            </a:r>
            <a:endParaRPr xmlns:a="http://schemas.openxmlformats.org/drawingml/2006/main"/>
          </a:p>
        </p:txBody>
      </p:sp>
      <p:sp>
        <p:nvSpPr>
          <p:cNvPr id="210" name="Google Shape;210;p35"/>
          <p:cNvSpPr txBox="1"/>
          <p:nvPr/>
        </p:nvSpPr>
        <p:spPr>
          <a:xfrm>
            <a:off x="-51725" y="4204625"/>
            <a:ext cx="5634300" cy="6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44A1A"/>
              </a:buClr>
              <a:buSzPts val="2800"/>
              <a:buFont typeface="Times New Roman"/>
              <a:buNone/>
            </a:pPr>
            <a:r xmlns:a="http://schemas.openxmlformats.org/drawingml/2006/main">
              <a:rPr b="0" i="0" lang="vi" sz="2800" u="non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Chúng ta nên sử dụng cái nào?</a:t>
            </a:r>
            <a:endParaRPr xmlns:a="http://schemas.openxmlformats.org/drawingml/2006/main">
              <a:solidFill>
                <a:srgbClr val="990000"/>
              </a:solidFill>
            </a:endParaRPr>
          </a:p>
        </p:txBody>
      </p:sp>
      <p:sp>
        <p:nvSpPr>
          <p:cNvPr id="211" name="Google Shape;211;p35"/>
          <p:cNvSpPr txBox="1"/>
          <p:nvPr/>
        </p:nvSpPr>
        <p:spPr>
          <a:xfrm>
            <a:off x="736875" y="3383625"/>
            <a:ext cx="5672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rPr lang="vi" sz="2400"/>
              <a:t>IRR1 = 0%; IRR2 = 100%</a:t>
            </a:r>
            <a:endParaRPr xmlns:a="http://schemas.openxmlformats.org/drawingml/2006/main" sz="24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 xmlns:a="http://schemas.openxmlformats.org/drawingml/2006/main">
              <a:rPr lang="vi" sz="2600" u="sng"/>
              <a:t>Vấn đề 1: </a:t>
            </a:r>
            <a:r xmlns:a="http://schemas.openxmlformats.org/drawingml/2006/main">
              <a:rPr lang="vi" sz="2600" u="sng">
                <a:solidFill>
                  <a:srgbClr val="D77429"/>
                </a:solidFill>
              </a:rPr>
              <a:t>Nhiều IRR</a:t>
            </a:r>
            <a:endParaRPr xmlns:a="http://schemas.openxmlformats.org/drawingml/2006/main" sz="2600" u="sng"/>
          </a:p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 sz="2600"/>
          </a:p>
        </p:txBody>
      </p:sp>
      <p:pic>
        <p:nvPicPr>
          <p:cNvPr id="217" name="Google Shape;217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5900" y="1152475"/>
            <a:ext cx="7315199" cy="3924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7"/>
          <p:cNvSpPr txBox="1"/>
          <p:nvPr>
            <p:ph type="title"/>
          </p:nvPr>
        </p:nvSpPr>
        <p:spPr>
          <a:xfrm>
            <a:off x="234200" y="4339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Clr>
                <a:srgbClr val="D77429"/>
              </a:buClr>
              <a:buSzPts val="4400"/>
              <a:buFont typeface="Arial"/>
              <a:buNone/>
            </a:pPr>
            <a:r xmlns:a="http://schemas.openxmlformats.org/drawingml/2006/main">
              <a:rPr lang="vi" sz="3000"/>
              <a:t>IRR đã sửa đổi</a:t>
            </a:r>
            <a:endParaRPr xmlns:a="http://schemas.openxmlformats.org/drawingml/2006/main" sz="3000"/>
          </a:p>
        </p:txBody>
      </p:sp>
      <p:sp>
        <p:nvSpPr>
          <p:cNvPr id="223" name="Google Shape;223;p3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-2921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 xmlns:a="http://schemas.openxmlformats.org/drawingml/2006/main">
              <a:rPr lang="vi" sz="2400">
                <a:solidFill>
                  <a:schemeClr val="dk1"/>
                </a:solidFill>
              </a:rPr>
              <a:t>Tính giá trị hiện tại ròng của tất cả các dòng tiền sử dụng lãi suất đi vay.</a:t>
            </a:r>
            <a:endParaRPr xmlns:a="http://schemas.openxmlformats.org/drawingml/2006/main" sz="2400">
              <a:solidFill>
                <a:schemeClr val="dk1"/>
              </a:solidFill>
            </a:endParaRPr>
          </a:p>
          <a:p>
            <a:pPr xmlns:a="http://schemas.openxmlformats.org/drawingml/2006/main" indent="-2921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 xmlns:a="http://schemas.openxmlformats.org/drawingml/2006/main">
              <a:rPr lang="vi" sz="2400">
                <a:solidFill>
                  <a:schemeClr val="dk1"/>
                </a:solidFill>
              </a:rPr>
              <a:t>Tính giá trị tương lai ròng của tất cả các dòng tiền sử dụng tỷ lệ đầu tư.</a:t>
            </a:r>
            <a:endParaRPr xmlns:a="http://schemas.openxmlformats.org/drawingml/2006/main" sz="2400">
              <a:solidFill>
                <a:schemeClr val="dk1"/>
              </a:solidFill>
            </a:endParaRPr>
          </a:p>
          <a:p>
            <a:pPr xmlns:a="http://schemas.openxmlformats.org/drawingml/2006/main" indent="-2921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 xmlns:a="http://schemas.openxmlformats.org/drawingml/2006/main">
              <a:rPr lang="vi" sz="2400">
                <a:solidFill>
                  <a:schemeClr val="dk1"/>
                </a:solidFill>
              </a:rPr>
              <a:t>Tìm tỷ suất lợi nhuận tương đương với các giá trị này.</a:t>
            </a:r>
            <a:endParaRPr xmlns:a="http://schemas.openxmlformats.org/drawingml/2006/main" sz="2400">
              <a:solidFill>
                <a:schemeClr val="dk1"/>
              </a:solidFill>
            </a:endParaRPr>
          </a:p>
          <a:p>
            <a:pPr xmlns:a="http://schemas.openxmlformats.org/drawingml/2006/main" indent="-2921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 xmlns:a="http://schemas.openxmlformats.org/drawingml/2006/main">
              <a:rPr lang="vi" sz="2400">
                <a:solidFill>
                  <a:schemeClr val="dk1"/>
                </a:solidFill>
              </a:rPr>
              <a:t>Lợi ích: câu trả lời duy nhất và tỷ lệ vay và tái đầu tư cụ thể</a:t>
            </a:r>
            <a:endParaRPr xmlns:a="http://schemas.openxmlformats.org/drawingml/2006/main" sz="2400">
              <a:solidFill>
                <a:schemeClr val="dk1"/>
              </a:solidFill>
            </a:endParaRPr>
          </a:p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 sz="24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rPr b="1" lang="vi" sz="2500" u="sng"/>
              <a:t>Vấn đề 2: Các dự án loại trừ lẫn nhau</a:t>
            </a:r>
            <a:endParaRPr xmlns:a="http://schemas.openxmlformats.org/drawingml/2006/main" b="1" sz="2500" u="sng"/>
          </a:p>
        </p:txBody>
      </p:sp>
      <p:sp>
        <p:nvSpPr>
          <p:cNvPr id="229" name="Google Shape;229;p3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-3175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 xmlns:a="http://schemas.openxmlformats.org/drawingml/2006/main">
              <a:rPr lang="vi" sz="2400">
                <a:solidFill>
                  <a:schemeClr val="dk1"/>
                </a:solidFill>
              </a:rPr>
              <a:t>Các dự án loại trừ lẫn nhau: chỉ có thể chọn MỘT trong số các dự án tiềm năng, ví dụ: mua lại một hệ thống kế toán.</a:t>
            </a:r>
            <a:endParaRPr xmlns:a="http://schemas.openxmlformats.org/drawingml/2006/main" sz="2400">
              <a:solidFill>
                <a:schemeClr val="dk1"/>
              </a:solidFill>
            </a:endParaRPr>
          </a:p>
          <a:p>
            <a:pPr xmlns:a="http://schemas.openxmlformats.org/drawingml/2006/main" indent="-285750" lvl="1" marL="74295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</a:pPr>
            <a:r xmlns:a="http://schemas.openxmlformats.org/drawingml/2006/main">
              <a:rPr lang="vi" sz="2400">
                <a:solidFill>
                  <a:schemeClr val="dk1"/>
                </a:solidFill>
              </a:rPr>
              <a:t>XẾP HẠNG tất cả các lựa chọn thay thế và chọn phương án tốt nhất.</a:t>
            </a:r>
            <a:endParaRPr xmlns:a="http://schemas.openxmlformats.org/drawingml/2006/main" sz="2400">
              <a:solidFill>
                <a:schemeClr val="dk1"/>
              </a:solidFill>
            </a:endParaRPr>
          </a:p>
          <a:p>
            <a:pPr xmlns:a="http://schemas.openxmlformats.org/drawingml/2006/main" indent="-165100" lvl="0" marL="3429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 xmlns:a="http://schemas.openxmlformats.org/drawingml/2006/main">
              <a:t/>
            </a:r>
            <a:endParaRPr xmlns:a="http://schemas.openxmlformats.org/drawingml/2006/main" sz="2400">
              <a:solidFill>
                <a:schemeClr val="dk1"/>
              </a:solidFill>
            </a:endParaRPr>
          </a:p>
          <a:p>
            <a:pPr xmlns:a="http://schemas.openxmlformats.org/drawingml/2006/main" indent="-317500" lvl="0" marL="3429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 xmlns:a="http://schemas.openxmlformats.org/drawingml/2006/main">
              <a:rPr lang="vi" sz="2400">
                <a:solidFill>
                  <a:schemeClr val="dk1"/>
                </a:solidFill>
              </a:rPr>
              <a:t>Dự án độc lập: việc chấp nhận hay từ chối một dự án không ảnh hưởng đến quyết định của các dự án khác.</a:t>
            </a:r>
            <a:endParaRPr xmlns:a="http://schemas.openxmlformats.org/drawingml/2006/main" sz="2400">
              <a:solidFill>
                <a:schemeClr val="dk1"/>
              </a:solidFill>
            </a:endParaRPr>
          </a:p>
          <a:p>
            <a:pPr xmlns:a="http://schemas.openxmlformats.org/drawingml/2006/main" indent="-285750" lvl="1" marL="74295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</a:pPr>
            <a:r xmlns:a="http://schemas.openxmlformats.org/drawingml/2006/main">
              <a:rPr lang="vi" sz="2400">
                <a:solidFill>
                  <a:schemeClr val="dk1"/>
                </a:solidFill>
              </a:rPr>
              <a:t>Phải vượt quá tiêu chí chấp nhận TỐI THIỂU</a:t>
            </a:r>
            <a:endParaRPr xmlns:a="http://schemas.openxmlformats.org/drawingml/2006/main" sz="2400">
              <a:solidFill>
                <a:schemeClr val="dk1"/>
              </a:solidFill>
            </a:endParaRPr>
          </a:p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 sz="24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rPr lang="vi" sz="2600" u="sng">
                <a:solidFill>
                  <a:srgbClr val="000000"/>
                </a:solidFill>
              </a:rPr>
              <a:t>Vấn đề 2: Các dự án loại trừ lẫn nhau</a:t>
            </a:r>
            <a:endParaRPr xmlns:a="http://schemas.openxmlformats.org/drawingml/2006/main" sz="2600" u="sng">
              <a:solidFill>
                <a:srgbClr val="000000"/>
              </a:solidFill>
            </a:endParaRPr>
          </a:p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 sz="2600"/>
          </a:p>
        </p:txBody>
      </p:sp>
      <p:pic>
        <p:nvPicPr>
          <p:cNvPr id="235" name="Google Shape;23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3450" y="1724025"/>
            <a:ext cx="6983974" cy="1963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Google Shape;240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4300" y="716925"/>
            <a:ext cx="7375401" cy="4010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41"/>
          <p:cNvSpPr txBox="1"/>
          <p:nvPr>
            <p:ph type="title"/>
          </p:nvPr>
        </p:nvSpPr>
        <p:spPr>
          <a:xfrm>
            <a:off x="311700" y="1345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rPr lang="vi" sz="2600" u="sng"/>
              <a:t>Vấn đề 3: </a:t>
            </a:r>
            <a:r xmlns:a="http://schemas.openxmlformats.org/drawingml/2006/main">
              <a:rPr lang="vi" sz="2600" u="sng">
                <a:solidFill>
                  <a:srgbClr val="D77429"/>
                </a:solidFill>
              </a:rPr>
              <a:t>Vấn đề thời gian</a:t>
            </a:r>
            <a:endParaRPr xmlns:a="http://schemas.openxmlformats.org/drawingml/2006/main" sz="2600" u="sng"/>
          </a:p>
        </p:txBody>
      </p:sp>
      <p:grpSp>
        <p:nvGrpSpPr>
          <p:cNvPr id="246" name="Google Shape;246;p41"/>
          <p:cNvGrpSpPr/>
          <p:nvPr/>
        </p:nvGrpSpPr>
        <p:grpSpPr>
          <a:xfrm>
            <a:off x="609600" y="863550"/>
            <a:ext cx="7924800" cy="2076450"/>
            <a:chOff x="912" y="1008"/>
            <a:chExt cx="4992" cy="1308"/>
          </a:xfrm>
        </p:grpSpPr>
        <p:cxnSp>
          <p:nvCxnSpPr>
            <p:cNvPr id="247" name="Google Shape;247;p41"/>
            <p:cNvCxnSpPr/>
            <p:nvPr/>
          </p:nvCxnSpPr>
          <p:spPr>
            <a:xfrm>
              <a:off x="2448" y="1488"/>
              <a:ext cx="2400" cy="0"/>
            </a:xfrm>
            <a:prstGeom prst="straightConnector1">
              <a:avLst/>
            </a:prstGeom>
            <a:noFill/>
            <a:ln cap="flat" cmpd="sng" w="38100">
              <a:solidFill>
                <a:srgbClr val="808080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48" name="Google Shape;248;p41"/>
            <p:cNvCxnSpPr/>
            <p:nvPr/>
          </p:nvCxnSpPr>
          <p:spPr>
            <a:xfrm>
              <a:off x="2448" y="1344"/>
              <a:ext cx="0" cy="300"/>
            </a:xfrm>
            <a:prstGeom prst="straightConnector1">
              <a:avLst/>
            </a:prstGeom>
            <a:noFill/>
            <a:ln cap="flat" cmpd="sng" w="38100">
              <a:solidFill>
                <a:srgbClr val="808080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49" name="Google Shape;249;p41"/>
            <p:cNvCxnSpPr/>
            <p:nvPr/>
          </p:nvCxnSpPr>
          <p:spPr>
            <a:xfrm>
              <a:off x="3168" y="1344"/>
              <a:ext cx="0" cy="300"/>
            </a:xfrm>
            <a:prstGeom prst="straightConnector1">
              <a:avLst/>
            </a:prstGeom>
            <a:noFill/>
            <a:ln cap="flat" cmpd="sng" w="38100">
              <a:solidFill>
                <a:srgbClr val="808080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50" name="Google Shape;250;p41"/>
            <p:cNvCxnSpPr/>
            <p:nvPr/>
          </p:nvCxnSpPr>
          <p:spPr>
            <a:xfrm>
              <a:off x="4128" y="1344"/>
              <a:ext cx="0" cy="300"/>
            </a:xfrm>
            <a:prstGeom prst="straightConnector1">
              <a:avLst/>
            </a:prstGeom>
            <a:noFill/>
            <a:ln cap="flat" cmpd="sng" w="38100">
              <a:solidFill>
                <a:srgbClr val="808080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sp>
          <p:nvSpPr>
            <p:cNvPr id="251" name="Google Shape;251;p41"/>
            <p:cNvSpPr txBox="1"/>
            <p:nvPr/>
          </p:nvSpPr>
          <p:spPr>
            <a:xfrm>
              <a:off x="2304" y="1680"/>
              <a:ext cx="36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xmlns:a="http://schemas.openxmlformats.org/drawingml/2006/main"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Book Antiqua"/>
                <a:buNone/>
              </a:pPr>
              <a:r xmlns:a="http://schemas.openxmlformats.org/drawingml/2006/main">
                <a:rPr b="0" i="0" lang="vi" sz="2400" u="none">
                  <a:solidFill>
                    <a:srgbClr val="000000"/>
                  </a:solidFill>
                  <a:latin typeface="Book Antiqua"/>
                  <a:ea typeface="Book Antiqua"/>
                  <a:cs typeface="Book Antiqua"/>
                  <a:sym typeface="Book Antiqua"/>
                </a:rPr>
                <a:t>0 1 2 </a:t>
              </a:r>
              <a:r xmlns:a="http://schemas.openxmlformats.org/drawingml/2006/main">
                <a:rPr b="0" i="1" lang="vi" sz="2400" u="none">
                  <a:solidFill>
                    <a:srgbClr val="000000"/>
                  </a:solidFill>
                  <a:latin typeface="Book Antiqua"/>
                  <a:ea typeface="Book Antiqua"/>
                  <a:cs typeface="Book Antiqua"/>
                  <a:sym typeface="Book Antiqua"/>
                </a:rPr>
                <a:t>3</a:t>
              </a:r>
              <a:endParaRPr xmlns:a="http://schemas.openxmlformats.org/drawingml/2006/main"/>
            </a:p>
          </p:txBody>
        </p:sp>
        <p:cxnSp>
          <p:nvCxnSpPr>
            <p:cNvPr id="252" name="Google Shape;252;p41"/>
            <p:cNvCxnSpPr/>
            <p:nvPr/>
          </p:nvCxnSpPr>
          <p:spPr>
            <a:xfrm>
              <a:off x="4896" y="1344"/>
              <a:ext cx="0" cy="300"/>
            </a:xfrm>
            <a:prstGeom prst="straightConnector1">
              <a:avLst/>
            </a:prstGeom>
            <a:noFill/>
            <a:ln cap="flat" cmpd="sng" w="38100">
              <a:solidFill>
                <a:srgbClr val="808080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sp>
          <p:nvSpPr>
            <p:cNvPr id="253" name="Google Shape;253;p41"/>
            <p:cNvSpPr txBox="1"/>
            <p:nvPr/>
          </p:nvSpPr>
          <p:spPr>
            <a:xfrm>
              <a:off x="2784" y="1008"/>
              <a:ext cx="24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4425" lIns="90475" spcFirstLastPara="1" rIns="90475" wrap="square" tIns="44425">
              <a:noAutofit/>
            </a:bodyPr>
            <a:lstStyle/>
            <a:p>
              <a:pPr xmlns:a="http://schemas.openxmlformats.org/drawingml/2006/main" indent="-342900" lvl="0" marL="3429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Book Antiqua"/>
                <a:buNone/>
              </a:pPr>
              <a:r xmlns:a="http://schemas.openxmlformats.org/drawingml/2006/main">
                <a:rPr b="0" i="1" lang="vi" sz="2400" u="none">
                  <a:solidFill>
                    <a:srgbClr val="000000"/>
                  </a:solidFill>
                  <a:latin typeface="Book Antiqua"/>
                  <a:ea typeface="Book Antiqua"/>
                  <a:cs typeface="Book Antiqua"/>
                  <a:sym typeface="Book Antiqua"/>
                </a:rPr>
                <a:t>10.000 USD 1.000 USD 1.000 USD</a:t>
              </a:r>
              <a:endParaRPr xmlns:a="http://schemas.openxmlformats.org/drawingml/2006/main"/>
            </a:p>
          </p:txBody>
        </p:sp>
        <p:sp>
          <p:nvSpPr>
            <p:cNvPr id="254" name="Google Shape;254;p41"/>
            <p:cNvSpPr txBox="1"/>
            <p:nvPr/>
          </p:nvSpPr>
          <p:spPr>
            <a:xfrm>
              <a:off x="2160" y="2016"/>
              <a:ext cx="9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xmlns:a="http://schemas.openxmlformats.org/drawingml/2006/main"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Book Antiqua"/>
                <a:buNone/>
              </a:pPr>
              <a:r xmlns:a="http://schemas.openxmlformats.org/drawingml/2006/main">
                <a:rPr b="0" i="1" lang="vi" sz="2400" u="none">
                  <a:solidFill>
                    <a:srgbClr val="000000"/>
                  </a:solidFill>
                  <a:latin typeface="Book Antiqua"/>
                  <a:ea typeface="Book Antiqua"/>
                  <a:cs typeface="Book Antiqua"/>
                  <a:sym typeface="Book Antiqua"/>
                </a:rPr>
                <a:t>-10.000 USD</a:t>
              </a:r>
              <a:endParaRPr xmlns:a="http://schemas.openxmlformats.org/drawingml/2006/main"/>
            </a:p>
          </p:txBody>
        </p:sp>
        <p:sp>
          <p:nvSpPr>
            <p:cNvPr id="255" name="Google Shape;255;p41"/>
            <p:cNvSpPr txBox="1"/>
            <p:nvPr/>
          </p:nvSpPr>
          <p:spPr>
            <a:xfrm>
              <a:off x="912" y="1344"/>
              <a:ext cx="12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xmlns:a="http://schemas.openxmlformats.org/drawingml/2006/main"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Times New Roman"/>
                <a:buNone/>
              </a:pPr>
              <a:r xmlns:a="http://schemas.openxmlformats.org/drawingml/2006/main">
                <a:rPr b="0" i="0" lang="vi" sz="2400" u="none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Dự án A</a:t>
              </a:r>
              <a:endParaRPr xmlns:a="http://schemas.openxmlformats.org/drawingml/2006/main"/>
            </a:p>
          </p:txBody>
        </p:sp>
      </p:grpSp>
      <p:grpSp>
        <p:nvGrpSpPr>
          <p:cNvPr id="256" name="Google Shape;256;p41"/>
          <p:cNvGrpSpPr/>
          <p:nvPr/>
        </p:nvGrpSpPr>
        <p:grpSpPr>
          <a:xfrm>
            <a:off x="609600" y="3073350"/>
            <a:ext cx="7924800" cy="2076450"/>
            <a:chOff x="912" y="2592"/>
            <a:chExt cx="4992" cy="1308"/>
          </a:xfrm>
        </p:grpSpPr>
        <p:cxnSp>
          <p:nvCxnSpPr>
            <p:cNvPr id="257" name="Google Shape;257;p41"/>
            <p:cNvCxnSpPr/>
            <p:nvPr/>
          </p:nvCxnSpPr>
          <p:spPr>
            <a:xfrm>
              <a:off x="2448" y="3072"/>
              <a:ext cx="2400" cy="0"/>
            </a:xfrm>
            <a:prstGeom prst="straightConnector1">
              <a:avLst/>
            </a:prstGeom>
            <a:noFill/>
            <a:ln cap="flat" cmpd="sng" w="38100">
              <a:solidFill>
                <a:srgbClr val="808080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58" name="Google Shape;258;p41"/>
            <p:cNvCxnSpPr/>
            <p:nvPr/>
          </p:nvCxnSpPr>
          <p:spPr>
            <a:xfrm>
              <a:off x="2448" y="2928"/>
              <a:ext cx="0" cy="300"/>
            </a:xfrm>
            <a:prstGeom prst="straightConnector1">
              <a:avLst/>
            </a:prstGeom>
            <a:noFill/>
            <a:ln cap="flat" cmpd="sng" w="38100">
              <a:solidFill>
                <a:srgbClr val="808080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59" name="Google Shape;259;p41"/>
            <p:cNvCxnSpPr/>
            <p:nvPr/>
          </p:nvCxnSpPr>
          <p:spPr>
            <a:xfrm>
              <a:off x="3168" y="2928"/>
              <a:ext cx="0" cy="300"/>
            </a:xfrm>
            <a:prstGeom prst="straightConnector1">
              <a:avLst/>
            </a:prstGeom>
            <a:noFill/>
            <a:ln cap="flat" cmpd="sng" w="38100">
              <a:solidFill>
                <a:srgbClr val="808080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260" name="Google Shape;260;p41"/>
            <p:cNvCxnSpPr/>
            <p:nvPr/>
          </p:nvCxnSpPr>
          <p:spPr>
            <a:xfrm>
              <a:off x="4128" y="2928"/>
              <a:ext cx="0" cy="300"/>
            </a:xfrm>
            <a:prstGeom prst="straightConnector1">
              <a:avLst/>
            </a:prstGeom>
            <a:noFill/>
            <a:ln cap="flat" cmpd="sng" w="38100">
              <a:solidFill>
                <a:srgbClr val="808080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sp>
          <p:nvSpPr>
            <p:cNvPr id="261" name="Google Shape;261;p41"/>
            <p:cNvSpPr txBox="1"/>
            <p:nvPr/>
          </p:nvSpPr>
          <p:spPr>
            <a:xfrm>
              <a:off x="2304" y="3264"/>
              <a:ext cx="36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xmlns:a="http://schemas.openxmlformats.org/drawingml/2006/main"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Book Antiqua"/>
                <a:buNone/>
              </a:pPr>
              <a:r xmlns:a="http://schemas.openxmlformats.org/drawingml/2006/main">
                <a:rPr b="0" i="0" lang="vi" sz="2400" u="none">
                  <a:solidFill>
                    <a:srgbClr val="000000"/>
                  </a:solidFill>
                  <a:latin typeface="Book Antiqua"/>
                  <a:ea typeface="Book Antiqua"/>
                  <a:cs typeface="Book Antiqua"/>
                  <a:sym typeface="Book Antiqua"/>
                </a:rPr>
                <a:t>0 1 2 </a:t>
              </a:r>
              <a:r xmlns:a="http://schemas.openxmlformats.org/drawingml/2006/main">
                <a:rPr b="0" i="1" lang="vi" sz="2400" u="none">
                  <a:solidFill>
                    <a:srgbClr val="000000"/>
                  </a:solidFill>
                  <a:latin typeface="Book Antiqua"/>
                  <a:ea typeface="Book Antiqua"/>
                  <a:cs typeface="Book Antiqua"/>
                  <a:sym typeface="Book Antiqua"/>
                </a:rPr>
                <a:t>3</a:t>
              </a:r>
              <a:endParaRPr xmlns:a="http://schemas.openxmlformats.org/drawingml/2006/main"/>
            </a:p>
          </p:txBody>
        </p:sp>
        <p:cxnSp>
          <p:nvCxnSpPr>
            <p:cNvPr id="262" name="Google Shape;262;p41"/>
            <p:cNvCxnSpPr/>
            <p:nvPr/>
          </p:nvCxnSpPr>
          <p:spPr>
            <a:xfrm>
              <a:off x="4896" y="2928"/>
              <a:ext cx="0" cy="300"/>
            </a:xfrm>
            <a:prstGeom prst="straightConnector1">
              <a:avLst/>
            </a:prstGeom>
            <a:noFill/>
            <a:ln cap="flat" cmpd="sng" w="38100">
              <a:solidFill>
                <a:srgbClr val="808080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sp>
          <p:nvSpPr>
            <p:cNvPr id="263" name="Google Shape;263;p41"/>
            <p:cNvSpPr txBox="1"/>
            <p:nvPr/>
          </p:nvSpPr>
          <p:spPr>
            <a:xfrm>
              <a:off x="2736" y="2592"/>
              <a:ext cx="30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4425" lIns="90475" spcFirstLastPara="1" rIns="90475" wrap="square" tIns="44425">
              <a:noAutofit/>
            </a:bodyPr>
            <a:lstStyle/>
            <a:p>
              <a:pPr xmlns:a="http://schemas.openxmlformats.org/drawingml/2006/main" indent="-342900" lvl="0" marL="3429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Book Antiqua"/>
                <a:buNone/>
              </a:pPr>
              <a:r xmlns:a="http://schemas.openxmlformats.org/drawingml/2006/main">
                <a:rPr b="0" i="1" lang="vi" sz="2400" u="none">
                  <a:solidFill>
                    <a:srgbClr val="000000"/>
                  </a:solidFill>
                  <a:latin typeface="Book Antiqua"/>
                  <a:ea typeface="Book Antiqua"/>
                  <a:cs typeface="Book Antiqua"/>
                  <a:sym typeface="Book Antiqua"/>
                </a:rPr>
                <a:t>1.000 USD 1.000 USD 12.000 USD</a:t>
              </a:r>
              <a:endParaRPr xmlns:a="http://schemas.openxmlformats.org/drawingml/2006/main"/>
            </a:p>
          </p:txBody>
        </p:sp>
        <p:sp>
          <p:nvSpPr>
            <p:cNvPr id="264" name="Google Shape;264;p41"/>
            <p:cNvSpPr txBox="1"/>
            <p:nvPr/>
          </p:nvSpPr>
          <p:spPr>
            <a:xfrm>
              <a:off x="2160" y="3600"/>
              <a:ext cx="9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xmlns:a="http://schemas.openxmlformats.org/drawingml/2006/main"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Book Antiqua"/>
                <a:buNone/>
              </a:pPr>
              <a:r xmlns:a="http://schemas.openxmlformats.org/drawingml/2006/main">
                <a:rPr b="0" i="1" lang="vi" sz="2400" u="none">
                  <a:solidFill>
                    <a:srgbClr val="000000"/>
                  </a:solidFill>
                  <a:latin typeface="Book Antiqua"/>
                  <a:ea typeface="Book Antiqua"/>
                  <a:cs typeface="Book Antiqua"/>
                  <a:sym typeface="Book Antiqua"/>
                </a:rPr>
                <a:t>-10.000 USD</a:t>
              </a:r>
              <a:endParaRPr xmlns:a="http://schemas.openxmlformats.org/drawingml/2006/main"/>
            </a:p>
          </p:txBody>
        </p:sp>
        <p:sp>
          <p:nvSpPr>
            <p:cNvPr id="265" name="Google Shape;265;p41"/>
            <p:cNvSpPr txBox="1"/>
            <p:nvPr/>
          </p:nvSpPr>
          <p:spPr>
            <a:xfrm>
              <a:off x="912" y="2928"/>
              <a:ext cx="12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xmlns:a="http://schemas.openxmlformats.org/drawingml/2006/main"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Times New Roman"/>
                <a:buNone/>
              </a:pPr>
              <a:r xmlns:a="http://schemas.openxmlformats.org/drawingml/2006/main">
                <a:rPr b="0" i="0" lang="vi" sz="2400" u="none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Dự án B</a:t>
              </a:r>
              <a:endParaRPr xmlns:a="http://schemas.openxmlformats.org/drawingml/2006/main"/>
            </a:p>
          </p:txBody>
        </p: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4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 xmlns:a="http://schemas.openxmlformats.org/drawingml/2006/main">
              <a:rPr lang="vi" sz="2900"/>
              <a:t>Vấn đề 3: </a:t>
            </a:r>
            <a:r xmlns:a="http://schemas.openxmlformats.org/drawingml/2006/main">
              <a:rPr lang="vi" sz="2900">
                <a:solidFill>
                  <a:srgbClr val="D77429"/>
                </a:solidFill>
              </a:rPr>
              <a:t>Vấn đề thời gian</a:t>
            </a:r>
            <a:endParaRPr xmlns:a="http://schemas.openxmlformats.org/drawingml/2006/main" sz="2100"/>
          </a:p>
        </p:txBody>
      </p:sp>
      <p:pic>
        <p:nvPicPr>
          <p:cNvPr id="271" name="Google Shape;271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95623" y="1017725"/>
            <a:ext cx="6810228" cy="39543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72" name="Google Shape;272;p42"/>
          <p:cNvGrpSpPr/>
          <p:nvPr/>
        </p:nvGrpSpPr>
        <p:grpSpPr>
          <a:xfrm>
            <a:off x="4635986" y="1950286"/>
            <a:ext cx="3908489" cy="621459"/>
            <a:chOff x="3070" y="1670"/>
            <a:chExt cx="2462" cy="391"/>
          </a:xfrm>
        </p:grpSpPr>
        <p:sp>
          <p:nvSpPr>
            <p:cNvPr id="273" name="Google Shape;273;p42"/>
            <p:cNvSpPr txBox="1"/>
            <p:nvPr/>
          </p:nvSpPr>
          <p:spPr>
            <a:xfrm flipH="1">
              <a:off x="3732" y="1670"/>
              <a:ext cx="18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xmlns:a="http://schemas.openxmlformats.org/drawingml/2006/main"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200"/>
                <a:buFont typeface="Times New Roman"/>
                <a:buNone/>
              </a:pPr>
              <a:r xmlns:a="http://schemas.openxmlformats.org/drawingml/2006/main">
                <a:rPr b="1" i="0" lang="vi" sz="2200" u="none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10,55% = tỷ lệ chéo</a:t>
              </a:r>
              <a:endParaRPr xmlns:a="http://schemas.openxmlformats.org/drawingml/2006/main"/>
            </a:p>
          </p:txBody>
        </p:sp>
        <p:sp>
          <p:nvSpPr>
            <p:cNvPr id="274" name="Google Shape;274;p42"/>
            <p:cNvSpPr/>
            <p:nvPr/>
          </p:nvSpPr>
          <p:spPr>
            <a:xfrm flipH="1">
              <a:off x="3070" y="1850"/>
              <a:ext cx="864" cy="211"/>
            </a:xfrm>
            <a:custGeom>
              <a:rect b="b" l="l" r="r" t="t"/>
              <a:pathLst>
                <a:path extrusionOk="0" fill="none" h="21109" w="21600">
                  <a:moveTo>
                    <a:pt x="9893" y="-1"/>
                  </a:moveTo>
                  <a:cubicBezTo>
                    <a:pt x="17082" y="3703"/>
                    <a:pt x="21600" y="11113"/>
                    <a:pt x="21600" y="19201"/>
                  </a:cubicBezTo>
                  <a:cubicBezTo>
                    <a:pt x="21600" y="19837"/>
                    <a:pt x="21571" y="20474"/>
                    <a:pt x="21515" y="21108"/>
                  </a:cubicBezTo>
                </a:path>
                <a:path extrusionOk="0" h="21109" w="21600">
                  <a:moveTo>
                    <a:pt x="9893" y="-1"/>
                  </a:moveTo>
                  <a:cubicBezTo>
                    <a:pt x="17082" y="3703"/>
                    <a:pt x="21600" y="11113"/>
                    <a:pt x="21600" y="19201"/>
                  </a:cubicBezTo>
                  <a:cubicBezTo>
                    <a:pt x="21600" y="19837"/>
                    <a:pt x="21571" y="20474"/>
                    <a:pt x="21515" y="21108"/>
                  </a:cubicBezTo>
                  <a:lnTo>
                    <a:pt x="0" y="19201"/>
                  </a:lnTo>
                  <a:lnTo>
                    <a:pt x="9893" y="-1"/>
                  </a:lnTo>
                  <a:close/>
                </a:path>
              </a:pathLst>
            </a:custGeom>
            <a:noFill/>
            <a:ln cap="sq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xmlns:a="http://schemas.openxmlformats.org/drawingml/2006/main"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 xmlns:a="http://schemas.openxmlformats.org/drawingml/2006/main">
                <a:t/>
              </a:r>
              <a:endParaRPr xmlns:a="http://schemas.openxmlformats.org/drawingml/2006/main" b="0" i="0" sz="180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75" name="Google Shape;275;p42"/>
          <p:cNvGrpSpPr/>
          <p:nvPr/>
        </p:nvGrpSpPr>
        <p:grpSpPr>
          <a:xfrm>
            <a:off x="5026899" y="2818490"/>
            <a:ext cx="2099250" cy="1695637"/>
            <a:chOff x="3931" y="2715"/>
            <a:chExt cx="1322" cy="1068"/>
          </a:xfrm>
        </p:grpSpPr>
        <p:sp>
          <p:nvSpPr>
            <p:cNvPr id="276" name="Google Shape;276;p42"/>
            <p:cNvSpPr txBox="1"/>
            <p:nvPr/>
          </p:nvSpPr>
          <p:spPr>
            <a:xfrm flipH="1">
              <a:off x="4054" y="3483"/>
              <a:ext cx="12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xmlns:a="http://schemas.openxmlformats.org/drawingml/2006/main"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200"/>
                <a:buFont typeface="Times New Roman"/>
                <a:buNone/>
              </a:pPr>
              <a:r xmlns:a="http://schemas.openxmlformats.org/drawingml/2006/main">
                <a:rPr b="1" i="0" lang="vi" sz="2200" u="none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16,04% = IRR </a:t>
              </a:r>
              <a:r xmlns:a="http://schemas.openxmlformats.org/drawingml/2006/main">
                <a:rPr b="1" baseline="-25000" i="1" lang="vi" sz="2200" u="none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A</a:t>
              </a:r>
              <a:endParaRPr xmlns:a="http://schemas.openxmlformats.org/drawingml/2006/main"/>
            </a:p>
          </p:txBody>
        </p:sp>
        <p:sp>
          <p:nvSpPr>
            <p:cNvPr id="277" name="Google Shape;277;p42"/>
            <p:cNvSpPr/>
            <p:nvPr/>
          </p:nvSpPr>
          <p:spPr>
            <a:xfrm rot="10800000">
              <a:off x="3931" y="2715"/>
              <a:ext cx="432" cy="844"/>
            </a:xfrm>
            <a:custGeom>
              <a:rect b="b" l="l" r="r" t="t"/>
              <a:pathLst>
                <a:path extrusionOk="0" fill="none" h="21109" w="21600">
                  <a:moveTo>
                    <a:pt x="9893" y="-1"/>
                  </a:moveTo>
                  <a:cubicBezTo>
                    <a:pt x="17082" y="3703"/>
                    <a:pt x="21600" y="11113"/>
                    <a:pt x="21600" y="19201"/>
                  </a:cubicBezTo>
                  <a:cubicBezTo>
                    <a:pt x="21600" y="19837"/>
                    <a:pt x="21571" y="20474"/>
                    <a:pt x="21515" y="21108"/>
                  </a:cubicBezTo>
                </a:path>
                <a:path extrusionOk="0" h="21109" w="21600">
                  <a:moveTo>
                    <a:pt x="9893" y="-1"/>
                  </a:moveTo>
                  <a:cubicBezTo>
                    <a:pt x="17082" y="3703"/>
                    <a:pt x="21600" y="11113"/>
                    <a:pt x="21600" y="19201"/>
                  </a:cubicBezTo>
                  <a:cubicBezTo>
                    <a:pt x="21600" y="19837"/>
                    <a:pt x="21571" y="20474"/>
                    <a:pt x="21515" y="21108"/>
                  </a:cubicBezTo>
                  <a:lnTo>
                    <a:pt x="0" y="19201"/>
                  </a:lnTo>
                  <a:lnTo>
                    <a:pt x="9893" y="-1"/>
                  </a:lnTo>
                  <a:close/>
                </a:path>
              </a:pathLst>
            </a:custGeom>
            <a:noFill/>
            <a:ln cap="sq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xmlns:a="http://schemas.openxmlformats.org/drawingml/2006/main"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 xmlns:a="http://schemas.openxmlformats.org/drawingml/2006/main">
                <a:t/>
              </a:r>
              <a:endParaRPr xmlns:a="http://schemas.openxmlformats.org/drawingml/2006/main" b="0" i="0" sz="180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78" name="Google Shape;278;p42"/>
          <p:cNvGrpSpPr/>
          <p:nvPr/>
        </p:nvGrpSpPr>
        <p:grpSpPr>
          <a:xfrm>
            <a:off x="2856150" y="2818491"/>
            <a:ext cx="1905000" cy="1816671"/>
            <a:chOff x="2160" y="2372"/>
            <a:chExt cx="1200" cy="1144"/>
          </a:xfrm>
        </p:grpSpPr>
        <p:sp>
          <p:nvSpPr>
            <p:cNvPr id="279" name="Google Shape;279;p42"/>
            <p:cNvSpPr txBox="1"/>
            <p:nvPr/>
          </p:nvSpPr>
          <p:spPr>
            <a:xfrm>
              <a:off x="2160" y="3216"/>
              <a:ext cx="12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xmlns:a="http://schemas.openxmlformats.org/drawingml/2006/main"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200"/>
                <a:buFont typeface="Times New Roman"/>
                <a:buNone/>
              </a:pPr>
              <a:r xmlns:a="http://schemas.openxmlformats.org/drawingml/2006/main">
                <a:rPr b="1" i="0" lang="vi" sz="2200" u="none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12,94% = IRR </a:t>
              </a:r>
              <a:r xmlns:a="http://schemas.openxmlformats.org/drawingml/2006/main">
                <a:rPr b="1" baseline="-25000" i="1" lang="vi" sz="2200" u="none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B</a:t>
              </a:r>
              <a:endParaRPr xmlns:a="http://schemas.openxmlformats.org/drawingml/2006/main"/>
            </a:p>
          </p:txBody>
        </p:sp>
        <p:sp>
          <p:nvSpPr>
            <p:cNvPr id="280" name="Google Shape;280;p42"/>
            <p:cNvSpPr/>
            <p:nvPr/>
          </p:nvSpPr>
          <p:spPr>
            <a:xfrm flipH="1" rot="10800000">
              <a:off x="2982" y="2372"/>
              <a:ext cx="378" cy="844"/>
            </a:xfrm>
            <a:custGeom>
              <a:rect b="b" l="l" r="r" t="t"/>
              <a:pathLst>
                <a:path extrusionOk="0" fill="none" h="21109" w="21600">
                  <a:moveTo>
                    <a:pt x="9893" y="-1"/>
                  </a:moveTo>
                  <a:cubicBezTo>
                    <a:pt x="17082" y="3703"/>
                    <a:pt x="21600" y="11113"/>
                    <a:pt x="21600" y="19201"/>
                  </a:cubicBezTo>
                  <a:cubicBezTo>
                    <a:pt x="21600" y="19837"/>
                    <a:pt x="21571" y="20474"/>
                    <a:pt x="21515" y="21108"/>
                  </a:cubicBezTo>
                </a:path>
                <a:path extrusionOk="0" h="21109" w="21600">
                  <a:moveTo>
                    <a:pt x="9893" y="-1"/>
                  </a:moveTo>
                  <a:cubicBezTo>
                    <a:pt x="17082" y="3703"/>
                    <a:pt x="21600" y="11113"/>
                    <a:pt x="21600" y="19201"/>
                  </a:cubicBezTo>
                  <a:cubicBezTo>
                    <a:pt x="21600" y="19837"/>
                    <a:pt x="21571" y="20474"/>
                    <a:pt x="21515" y="21108"/>
                  </a:cubicBezTo>
                  <a:lnTo>
                    <a:pt x="0" y="19201"/>
                  </a:lnTo>
                  <a:lnTo>
                    <a:pt x="9893" y="-1"/>
                  </a:lnTo>
                  <a:close/>
                </a:path>
              </a:pathLst>
            </a:custGeom>
            <a:noFill/>
            <a:ln cap="sq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xmlns:a="http://schemas.openxmlformats.org/drawingml/2006/main"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 xmlns:a="http://schemas.openxmlformats.org/drawingml/2006/main">
                <a:t/>
              </a:r>
              <a:endParaRPr xmlns:a="http://schemas.openxmlformats.org/drawingml/2006/main" b="0" i="0" sz="180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xmlns:a="http://schemas.openxmlformats.org/drawingml/2006/main" indent="-25400" lvl="0" marL="177800" rtl="0" algn="l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2400"/>
              <a:buNone/>
            </a:pPr>
            <a:r xmlns:a="http://schemas.openxmlformats.org/drawingml/2006/main">
              <a:t/>
            </a:r>
            <a:endParaRPr xmlns:a="http://schemas.openxmlformats.org/drawingml/2006/main" sz="24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1" name="Google Shape;7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8450" y="395949"/>
            <a:ext cx="8606500" cy="3842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4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ctr">
              <a:spcBef>
                <a:spcPts val="0"/>
              </a:spcBef>
              <a:spcAft>
                <a:spcPts val="0"/>
              </a:spcAft>
              <a:buClr>
                <a:srgbClr val="D77429"/>
              </a:buClr>
              <a:buSzPts val="4400"/>
              <a:buFont typeface="Arial"/>
              <a:buNone/>
            </a:pPr>
            <a:r xmlns:a="http://schemas.openxmlformats.org/drawingml/2006/main">
              <a:rPr lang="vi" sz="4400">
                <a:solidFill>
                  <a:srgbClr val="D77429"/>
                </a:solidFill>
              </a:rPr>
              <a:t>NPV so với IRR</a:t>
            </a:r>
            <a:endParaRPr xmlns:a="http://schemas.openxmlformats.org/drawingml/2006/main"/>
          </a:p>
        </p:txBody>
      </p:sp>
      <p:sp>
        <p:nvSpPr>
          <p:cNvPr id="286" name="Google Shape;286;p4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-2921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 xmlns:a="http://schemas.openxmlformats.org/drawingml/2006/main">
              <a:rPr lang="vi" sz="2400">
                <a:solidFill>
                  <a:schemeClr val="dk1"/>
                </a:solidFill>
              </a:rPr>
              <a:t>NPV và IRR nhìn chung sẽ đưa ra quyết định giống nhau.</a:t>
            </a:r>
            <a:endParaRPr xmlns:a="http://schemas.openxmlformats.org/drawingml/2006/main" sz="2400">
              <a:solidFill>
                <a:schemeClr val="dk1"/>
              </a:solidFill>
            </a:endParaRPr>
          </a:p>
          <a:p>
            <a:pPr xmlns:a="http://schemas.openxmlformats.org/drawingml/2006/main" indent="-2921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 xmlns:a="http://schemas.openxmlformats.org/drawingml/2006/main">
              <a:rPr lang="vi" sz="2400">
                <a:solidFill>
                  <a:schemeClr val="dk1"/>
                </a:solidFill>
              </a:rPr>
              <a:t>Ngoại lệ:</a:t>
            </a:r>
            <a:endParaRPr xmlns:a="http://schemas.openxmlformats.org/drawingml/2006/main" sz="2400">
              <a:solidFill>
                <a:schemeClr val="dk1"/>
              </a:solidFill>
            </a:endParaRPr>
          </a:p>
          <a:p>
            <a:pPr xmlns:a="http://schemas.openxmlformats.org/drawingml/2006/main" indent="-260350" lvl="1" marL="74295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</a:pPr>
            <a:r xmlns:a="http://schemas.openxmlformats.org/drawingml/2006/main">
              <a:rPr lang="vi" sz="2400">
                <a:solidFill>
                  <a:schemeClr val="dk1"/>
                </a:solidFill>
              </a:rPr>
              <a:t>Dòng tiền không thông thường – dấu hiệu dòng tiền thay đổi nhiều lần</a:t>
            </a:r>
            <a:endParaRPr xmlns:a="http://schemas.openxmlformats.org/drawingml/2006/main" sz="2400">
              <a:solidFill>
                <a:schemeClr val="dk1"/>
              </a:solidFill>
            </a:endParaRPr>
          </a:p>
          <a:p>
            <a:pPr xmlns:a="http://schemas.openxmlformats.org/drawingml/2006/main" indent="-260350" lvl="1" marL="74295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</a:pPr>
            <a:r xmlns:a="http://schemas.openxmlformats.org/drawingml/2006/main">
              <a:rPr lang="vi" sz="2400">
                <a:solidFill>
                  <a:schemeClr val="dk1"/>
                </a:solidFill>
              </a:rPr>
              <a:t>Dự án loại trừ lẫn nhau</a:t>
            </a:r>
            <a:endParaRPr xmlns:a="http://schemas.openxmlformats.org/drawingml/2006/main" sz="2400">
              <a:solidFill>
                <a:schemeClr val="dk1"/>
              </a:solidFill>
            </a:endParaRPr>
          </a:p>
          <a:p>
            <a:pPr xmlns:a="http://schemas.openxmlformats.org/drawingml/2006/main" indent="-228600" lvl="2" marL="11430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 xmlns:a="http://schemas.openxmlformats.org/drawingml/2006/main">
              <a:rPr lang="vi" sz="2400">
                <a:solidFill>
                  <a:schemeClr val="dk1"/>
                </a:solidFill>
              </a:rPr>
              <a:t>Đầu tư ban đầu có sự khác biệt đáng kể</a:t>
            </a:r>
            <a:endParaRPr xmlns:a="http://schemas.openxmlformats.org/drawingml/2006/main" sz="2400">
              <a:solidFill>
                <a:schemeClr val="dk1"/>
              </a:solidFill>
            </a:endParaRPr>
          </a:p>
          <a:p>
            <a:pPr xmlns:a="http://schemas.openxmlformats.org/drawingml/2006/main" indent="-228600" lvl="2" marL="11430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 xmlns:a="http://schemas.openxmlformats.org/drawingml/2006/main">
              <a:rPr lang="vi" sz="2400">
                <a:solidFill>
                  <a:schemeClr val="dk1"/>
                </a:solidFill>
              </a:rPr>
              <a:t>Thời điểm của dòng tiền có sự khác biệt đáng kể</a:t>
            </a:r>
            <a:endParaRPr xmlns:a="http://schemas.openxmlformats.org/drawingml/2006/main" sz="2400">
              <a:solidFill>
                <a:schemeClr val="dk1"/>
              </a:solidFill>
            </a:endParaRPr>
          </a:p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 sz="24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4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Clr>
                <a:srgbClr val="D77429"/>
              </a:buClr>
              <a:buSzPts val="4400"/>
              <a:buFont typeface="Arial"/>
              <a:buNone/>
            </a:pPr>
            <a:r xmlns:a="http://schemas.openxmlformats.org/drawingml/2006/main">
              <a:rPr lang="vi" sz="3600">
                <a:solidFill>
                  <a:srgbClr val="000000"/>
                </a:solidFill>
              </a:rPr>
              <a:t>8. Chỉ số khả năng sinh lời (PI)</a:t>
            </a:r>
            <a:endParaRPr xmlns:a="http://schemas.openxmlformats.org/drawingml/2006/main" sz="3600">
              <a:solidFill>
                <a:srgbClr val="000000"/>
              </a:solidFill>
            </a:endParaRPr>
          </a:p>
        </p:txBody>
      </p:sp>
      <p:sp>
        <p:nvSpPr>
          <p:cNvPr id="292" name="Google Shape;292;p44"/>
          <p:cNvSpPr txBox="1"/>
          <p:nvPr>
            <p:ph idx="1" type="body"/>
          </p:nvPr>
        </p:nvSpPr>
        <p:spPr>
          <a:xfrm>
            <a:off x="311700" y="2443975"/>
            <a:ext cx="8520600" cy="212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-2921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 xmlns:a="http://schemas.openxmlformats.org/drawingml/2006/main">
              <a:rPr lang="vi" sz="2400">
                <a:solidFill>
                  <a:schemeClr val="dk1"/>
                </a:solidFill>
              </a:rPr>
              <a:t>Tiêu chí chấp nhận tối thiểu:</a:t>
            </a:r>
            <a:endParaRPr xmlns:a="http://schemas.openxmlformats.org/drawingml/2006/main" sz="2400">
              <a:solidFill>
                <a:schemeClr val="dk1"/>
              </a:solidFill>
            </a:endParaRPr>
          </a:p>
          <a:p>
            <a:pPr xmlns:a="http://schemas.openxmlformats.org/drawingml/2006/main" indent="-260350" lvl="1" marL="74295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</a:pPr>
            <a:r xmlns:a="http://schemas.openxmlformats.org/drawingml/2006/main">
              <a:rPr lang="vi" sz="2400">
                <a:solidFill>
                  <a:schemeClr val="dk1"/>
                </a:solidFill>
              </a:rPr>
              <a:t>Chấp nhận nếu PI &gt; 1</a:t>
            </a:r>
            <a:endParaRPr xmlns:a="http://schemas.openxmlformats.org/drawingml/2006/main" sz="2400">
              <a:solidFill>
                <a:schemeClr val="dk1"/>
              </a:solidFill>
            </a:endParaRPr>
          </a:p>
          <a:p>
            <a:pPr xmlns:a="http://schemas.openxmlformats.org/drawingml/2006/main" indent="-285750" lvl="1" marL="74295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 xmlns:a="http://schemas.openxmlformats.org/drawingml/2006/main">
              <a:t/>
            </a:r>
            <a:endParaRPr xmlns:a="http://schemas.openxmlformats.org/drawingml/2006/main" sz="2400">
              <a:solidFill>
                <a:schemeClr val="dk1"/>
              </a:solidFill>
            </a:endParaRPr>
          </a:p>
          <a:p>
            <a:pPr xmlns:a="http://schemas.openxmlformats.org/drawingml/2006/main" indent="-292100" lvl="0" marL="34290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 xmlns:a="http://schemas.openxmlformats.org/drawingml/2006/main">
              <a:rPr lang="vi" sz="2400">
                <a:solidFill>
                  <a:schemeClr val="dk1"/>
                </a:solidFill>
              </a:rPr>
              <a:t>Tiêu chí xếp hạng:</a:t>
            </a:r>
            <a:endParaRPr xmlns:a="http://schemas.openxmlformats.org/drawingml/2006/main" sz="2400">
              <a:solidFill>
                <a:schemeClr val="dk1"/>
              </a:solidFill>
            </a:endParaRPr>
          </a:p>
          <a:p>
            <a:pPr xmlns:a="http://schemas.openxmlformats.org/drawingml/2006/main" indent="-260350" lvl="1" marL="74295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</a:pPr>
            <a:r xmlns:a="http://schemas.openxmlformats.org/drawingml/2006/main">
              <a:rPr lang="vi" sz="2400">
                <a:solidFill>
                  <a:schemeClr val="dk1"/>
                </a:solidFill>
              </a:rPr>
              <a:t>Chọn phương án thay thế có PI cao nhất</a:t>
            </a:r>
            <a:endParaRPr xmlns:a="http://schemas.openxmlformats.org/drawingml/2006/main" sz="2400">
              <a:solidFill>
                <a:schemeClr val="dk1"/>
              </a:solidFill>
            </a:endParaRPr>
          </a:p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 sz="2400"/>
          </a:p>
        </p:txBody>
      </p:sp>
      <p:pic>
        <p:nvPicPr>
          <p:cNvPr id="293" name="Google Shape;293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63250" y="1418277"/>
            <a:ext cx="7197350" cy="893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4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Clr>
                <a:srgbClr val="D77429"/>
              </a:buClr>
              <a:buSzPts val="4400"/>
              <a:buFont typeface="Arial"/>
              <a:buNone/>
            </a:pPr>
            <a:r xmlns:a="http://schemas.openxmlformats.org/drawingml/2006/main">
              <a:rPr lang="vi" sz="3600"/>
              <a:t>8. Chỉ số khả năng sinh lời (PI)</a:t>
            </a:r>
            <a:endParaRPr xmlns:a="http://schemas.openxmlformats.org/drawingml/2006/main"/>
          </a:p>
        </p:txBody>
      </p:sp>
      <p:sp>
        <p:nvSpPr>
          <p:cNvPr id="299" name="Google Shape;299;p45"/>
          <p:cNvSpPr txBox="1"/>
          <p:nvPr>
            <p:ph idx="1" type="body"/>
          </p:nvPr>
        </p:nvSpPr>
        <p:spPr>
          <a:xfrm>
            <a:off x="311700" y="1099963"/>
            <a:ext cx="8520600" cy="36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rPr b="1" lang="vi" u="sng"/>
              <a:t>Ví dụ:</a:t>
            </a:r>
            <a:endParaRPr xmlns:a="http://schemas.openxmlformats.org/drawingml/2006/main" b="1" u="sng"/>
          </a:p>
          <a:p>
            <a:pPr xmlns:a="http://schemas.openxmlformats.org/drawingml/2006/main"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graphicFrame>
        <p:nvGraphicFramePr>
          <p:cNvPr id="300" name="Google Shape;300;p45"/>
          <p:cNvGraphicFramePr/>
          <p:nvPr/>
        </p:nvGraphicFramePr>
        <p:xfrm>
          <a:off x="2871750" y="19253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{492BB283-8368-459B-A835-3566839A8970}</a:tableStyleId>
              </a:tblPr>
              <a:tblGrid>
                <a:gridCol w="888425"/>
                <a:gridCol w="692475"/>
                <a:gridCol w="654875"/>
                <a:gridCol w="645475"/>
              </a:tblGrid>
              <a:tr h="381000">
                <a:tc rowSpan="2"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b="1" lang="vi"/>
                        <a:t>Dự án</a:t>
                      </a:r>
                      <a:endParaRPr xmlns:a="http://schemas.openxmlformats.org/drawingml/2006/main" b="1"/>
                    </a:p>
                  </a:txBody>
                  <a:tcPr marT="91425" marB="91425" marR="91425" marL="91425">
                    <a:solidFill>
                      <a:srgbClr val="FF9900"/>
                    </a:solidFill>
                  </a:tcPr>
                </a:tc>
                <a:tc gridSpan="3"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b="1" lang="vi"/>
                        <a:t>Chảy</a:t>
                      </a:r>
                      <a:endParaRPr xmlns:a="http://schemas.openxmlformats.org/drawingml/2006/main" b="1"/>
                    </a:p>
                  </a:txBody>
                  <a:tcPr marT="91425" marB="91425" marR="91425" marL="91425">
                    <a:solidFill>
                      <a:srgbClr val="FF9900"/>
                    </a:solidFill>
                  </a:tcPr>
                </a:tc>
                <a:tc hMerge="1"/>
                <a:tc hMerge="1"/>
              </a:tr>
              <a:tr h="396200">
                <a:tc vMerge="1"/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b="1" lang="vi"/>
                        <a:t>C0</a:t>
                      </a:r>
                      <a:endParaRPr xmlns:a="http://schemas.openxmlformats.org/drawingml/2006/main" b="1"/>
                    </a:p>
                  </a:txBody>
                  <a:tcPr marT="91425" marB="91425" marR="91425" marL="91425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b="1" lang="vi"/>
                        <a:t>C1</a:t>
                      </a:r>
                      <a:endParaRPr xmlns:a="http://schemas.openxmlformats.org/drawingml/2006/main" b="1"/>
                    </a:p>
                  </a:txBody>
                  <a:tcPr marT="91425" marB="91425" marR="91425" marL="91425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b="1" lang="vi"/>
                        <a:t>C2</a:t>
                      </a:r>
                      <a:endParaRPr xmlns:a="http://schemas.openxmlformats.org/drawingml/2006/main" b="1"/>
                    </a:p>
                  </a:txBody>
                  <a:tcPr marT="91425" marB="91425" marR="91425" marL="91425">
                    <a:solidFill>
                      <a:srgbClr val="FF9900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/>
                        <a:t>MỘT</a:t>
                      </a:r>
                      <a:endParaRPr xmlns:a="http://schemas.openxmlformats.org/drawingml/2006/main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/>
                        <a:t>-$20</a:t>
                      </a:r>
                      <a:endParaRPr xmlns:a="http://schemas.openxmlformats.org/drawingml/2006/main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/>
                        <a:t>$70</a:t>
                      </a:r>
                      <a:endParaRPr xmlns:a="http://schemas.openxmlformats.org/drawingml/2006/main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/>
                        <a:t>$10</a:t>
                      </a:r>
                      <a:endParaRPr xmlns:a="http://schemas.openxmlformats.org/drawingml/2006/main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/>
                        <a:t>B</a:t>
                      </a:r>
                      <a:endParaRPr xmlns:a="http://schemas.openxmlformats.org/drawingml/2006/main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/>
                        <a:t>-10</a:t>
                      </a:r>
                      <a:endParaRPr xmlns:a="http://schemas.openxmlformats.org/drawingml/2006/main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/>
                        <a:t>15</a:t>
                      </a:r>
                      <a:endParaRPr xmlns:a="http://schemas.openxmlformats.org/drawingml/2006/main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/>
                        <a:t>40</a:t>
                      </a:r>
                      <a:endParaRPr xmlns:a="http://schemas.openxmlformats.org/drawingml/2006/main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4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Clr>
                <a:srgbClr val="D77429"/>
              </a:buClr>
              <a:buSzPts val="4400"/>
              <a:buFont typeface="Arial"/>
              <a:buNone/>
            </a:pPr>
            <a:r xmlns:a="http://schemas.openxmlformats.org/drawingml/2006/main">
              <a:rPr lang="vi" sz="3600"/>
              <a:t>8. Chỉ số khả năng sinh lời (PI)</a:t>
            </a:r>
            <a:endParaRPr xmlns:a="http://schemas.openxmlformats.org/drawingml/2006/main"/>
          </a:p>
        </p:txBody>
      </p:sp>
      <p:sp>
        <p:nvSpPr>
          <p:cNvPr id="306" name="Google Shape;306;p46"/>
          <p:cNvSpPr txBox="1"/>
          <p:nvPr>
            <p:ph idx="1" type="body"/>
          </p:nvPr>
        </p:nvSpPr>
        <p:spPr>
          <a:xfrm>
            <a:off x="311700" y="1152475"/>
            <a:ext cx="8520600" cy="36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rPr b="1" lang="vi" u="sng"/>
              <a:t>Ví dụ (Trả lời):</a:t>
            </a:r>
            <a:endParaRPr xmlns:a="http://schemas.openxmlformats.org/drawingml/2006/main" b="1" u="sng"/>
          </a:p>
          <a:p>
            <a:pPr xmlns:a="http://schemas.openxmlformats.org/drawingml/2006/main"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graphicFrame>
        <p:nvGraphicFramePr>
          <p:cNvPr id="307" name="Google Shape;307;p46"/>
          <p:cNvGraphicFramePr/>
          <p:nvPr/>
        </p:nvGraphicFramePr>
        <p:xfrm>
          <a:off x="180400" y="15488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{492BB283-8368-459B-A835-3566839A8970}</a:tableStyleId>
              </a:tblPr>
              <a:tblGrid>
                <a:gridCol w="888425"/>
                <a:gridCol w="692475"/>
                <a:gridCol w="654875"/>
                <a:gridCol w="645475"/>
                <a:gridCol w="3560450"/>
                <a:gridCol w="1181450"/>
                <a:gridCol w="1181450"/>
              </a:tblGrid>
              <a:tr h="381000">
                <a:tc rowSpan="2"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b="1" lang="vi"/>
                        <a:t>Dự án</a:t>
                      </a:r>
                      <a:endParaRPr xmlns:a="http://schemas.openxmlformats.org/drawingml/2006/main" b="1"/>
                    </a:p>
                  </a:txBody>
                  <a:tcPr marT="91425" marB="91425" marR="91425" marL="91425">
                    <a:solidFill>
                      <a:srgbClr val="FF9900"/>
                    </a:solidFill>
                  </a:tcPr>
                </a:tc>
                <a:tc gridSpan="3"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b="1" lang="vi"/>
                        <a:t>Chảy</a:t>
                      </a:r>
                      <a:endParaRPr xmlns:a="http://schemas.openxmlformats.org/drawingml/2006/main" b="1"/>
                    </a:p>
                  </a:txBody>
                  <a:tcPr marT="91425" marB="91425" marR="91425" marL="91425">
                    <a:solidFill>
                      <a:srgbClr val="FF9900"/>
                    </a:solidFill>
                  </a:tcPr>
                </a:tc>
                <a:tc hMerge="1"/>
                <a:tc hMerge="1"/>
                <a:tc rowSpan="2"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b="1" lang="vi">
                          <a:solidFill>
                            <a:schemeClr val="dk1"/>
                          </a:solidFill>
                        </a:rPr>
                        <a:t>PV @ 12% dòng tiền sau khoản đầu tư ban đầu</a:t>
                      </a:r>
                      <a:endParaRPr xmlns:a="http://schemas.openxmlformats.org/drawingml/2006/main" b="1"/>
                    </a:p>
                  </a:txBody>
                  <a:tcPr marT="91425" marB="91425" marR="91425" marL="91425">
                    <a:solidFill>
                      <a:srgbClr val="FF9900"/>
                    </a:solidFill>
                  </a:tcPr>
                </a:tc>
                <a:tc rowSpan="2"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b="1" lang="vi"/>
                        <a:t>Chỉ số lợi nhuận</a:t>
                      </a:r>
                      <a:endParaRPr xmlns:a="http://schemas.openxmlformats.org/drawingml/2006/main" b="1"/>
                    </a:p>
                  </a:txBody>
                  <a:tcPr marT="91425" marB="91425" marR="91425" marL="91425">
                    <a:solidFill>
                      <a:srgbClr val="FF9900"/>
                    </a:solidFill>
                  </a:tcPr>
                </a:tc>
                <a:tc rowSpan="2"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b="1" lang="vi"/>
                        <a:t>NPV @ 12%</a:t>
                      </a:r>
                      <a:endParaRPr xmlns:a="http://schemas.openxmlformats.org/drawingml/2006/main" b="1"/>
                    </a:p>
                  </a:txBody>
                  <a:tcPr marT="91425" marB="91425" marR="91425" marL="91425">
                    <a:solidFill>
                      <a:srgbClr val="FF9900"/>
                    </a:solidFill>
                  </a:tcPr>
                </a:tc>
              </a:tr>
              <a:tr h="396200">
                <a:tc vMerge="1"/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b="1" lang="vi"/>
                        <a:t>C0</a:t>
                      </a:r>
                      <a:endParaRPr xmlns:a="http://schemas.openxmlformats.org/drawingml/2006/main" b="1"/>
                    </a:p>
                  </a:txBody>
                  <a:tcPr marT="91425" marB="91425" marR="91425" marL="91425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b="1" lang="vi"/>
                        <a:t>C1</a:t>
                      </a:r>
                      <a:endParaRPr xmlns:a="http://schemas.openxmlformats.org/drawingml/2006/main" b="1"/>
                    </a:p>
                  </a:txBody>
                  <a:tcPr marT="91425" marB="91425" marR="91425" marL="91425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b="1" lang="vi"/>
                        <a:t>C2</a:t>
                      </a:r>
                      <a:endParaRPr xmlns:a="http://schemas.openxmlformats.org/drawingml/2006/main" b="1"/>
                    </a:p>
                  </a:txBody>
                  <a:tcPr marT="91425" marB="91425" marR="91425" marL="91425">
                    <a:solidFill>
                      <a:srgbClr val="FF9900"/>
                    </a:solidFill>
                  </a:tcPr>
                </a:tc>
                <a:tc vMerge="1"/>
                <a:tc vMerge="1"/>
                <a:tc vMerge="1"/>
              </a:tr>
              <a:tr h="381000"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/>
                        <a:t>MỘT</a:t>
                      </a:r>
                      <a:endParaRPr xmlns:a="http://schemas.openxmlformats.org/drawingml/2006/main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/>
                        <a:t>-$20</a:t>
                      </a:r>
                      <a:endParaRPr xmlns:a="http://schemas.openxmlformats.org/drawingml/2006/main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/>
                        <a:t>$70</a:t>
                      </a:r>
                      <a:endParaRPr xmlns:a="http://schemas.openxmlformats.org/drawingml/2006/main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/>
                        <a:t>$10</a:t>
                      </a:r>
                      <a:endParaRPr xmlns:a="http://schemas.openxmlformats.org/drawingml/2006/main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chemeClr val="dk1"/>
                          </a:solidFill>
                        </a:rPr>
                        <a:t>$70,5</a:t>
                      </a:r>
                      <a:endParaRPr xmlns:a="http://schemas.openxmlformats.org/drawingml/2006/main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/>
                        <a:t>3,53</a:t>
                      </a:r>
                      <a:endParaRPr xmlns:a="http://schemas.openxmlformats.org/drawingml/2006/main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/>
                        <a:t>$50,5</a:t>
                      </a:r>
                      <a:endParaRPr xmlns:a="http://schemas.openxmlformats.org/drawingml/2006/main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/>
                        <a:t>B</a:t>
                      </a:r>
                      <a:endParaRPr xmlns:a="http://schemas.openxmlformats.org/drawingml/2006/main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/>
                        <a:t>-10</a:t>
                      </a:r>
                      <a:endParaRPr xmlns:a="http://schemas.openxmlformats.org/drawingml/2006/main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/>
                        <a:t>15</a:t>
                      </a:r>
                      <a:endParaRPr xmlns:a="http://schemas.openxmlformats.org/drawingml/2006/main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/>
                        <a:t>40</a:t>
                      </a:r>
                      <a:endParaRPr xmlns:a="http://schemas.openxmlformats.org/drawingml/2006/main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chemeClr val="dk1"/>
                          </a:solidFill>
                        </a:rPr>
                        <a:t>45,3</a:t>
                      </a:r>
                      <a:endParaRPr xmlns:a="http://schemas.openxmlformats.org/drawingml/2006/main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/>
                        <a:t>4,53</a:t>
                      </a:r>
                      <a:endParaRPr xmlns:a="http://schemas.openxmlformats.org/drawingml/2006/main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/>
                        <a:t>35,3</a:t>
                      </a:r>
                      <a:endParaRPr xmlns:a="http://schemas.openxmlformats.org/drawingml/2006/main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308" name="Google Shape;308;p46"/>
          <p:cNvSpPr txBox="1"/>
          <p:nvPr/>
        </p:nvSpPr>
        <p:spPr>
          <a:xfrm>
            <a:off x="409750" y="3278050"/>
            <a:ext cx="63405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 xmlns:a="http://schemas.openxmlformats.org/drawingml/2006/main">
              <a:rPr lang="vi"/>
              <a:t>Giá trị hiện tại của dòng tiền sau khoản đầu tư ban đầu là:</a:t>
            </a:r>
            <a:endParaRPr xmlns:a="http://schemas.openxmlformats.org/drawingml/2006/main"/>
          </a:p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pic>
        <p:nvPicPr>
          <p:cNvPr id="309" name="Google Shape;309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14900" y="3653275"/>
            <a:ext cx="2112257" cy="572700"/>
          </a:xfrm>
          <a:prstGeom prst="rect">
            <a:avLst/>
          </a:prstGeom>
          <a:noFill/>
          <a:ln>
            <a:noFill/>
          </a:ln>
        </p:spPr>
      </p:pic>
      <p:sp>
        <p:nvSpPr>
          <p:cNvPr id="310" name="Google Shape;310;p46"/>
          <p:cNvSpPr txBox="1"/>
          <p:nvPr/>
        </p:nvSpPr>
        <p:spPr>
          <a:xfrm>
            <a:off x="409750" y="4270075"/>
            <a:ext cx="7289400" cy="25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rPr lang="vi"/>
              <a:t>Chỉ số khả năng sinh lời:</a:t>
            </a:r>
            <a:endParaRPr xmlns:a="http://schemas.openxmlformats.org/drawingml/2006/main"/>
          </a:p>
        </p:txBody>
      </p:sp>
      <p:pic>
        <p:nvPicPr>
          <p:cNvPr id="311" name="Google Shape;311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97475" y="4384525"/>
            <a:ext cx="1441825" cy="467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4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rPr lang="vi" sz="3600"/>
              <a:t>8. Chỉ số khả năng sinh lời (PI)</a:t>
            </a:r>
            <a:endParaRPr xmlns:a="http://schemas.openxmlformats.org/drawingml/2006/main" sz="3600"/>
          </a:p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 sz="3600"/>
          </a:p>
        </p:txBody>
      </p:sp>
      <p:sp>
        <p:nvSpPr>
          <p:cNvPr id="317" name="Google Shape;317;p4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-2921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 xmlns:a="http://schemas.openxmlformats.org/drawingml/2006/main">
              <a:rPr lang="vi" sz="2400">
                <a:solidFill>
                  <a:schemeClr val="dk1"/>
                </a:solidFill>
              </a:rPr>
              <a:t>Nhược điểm:</a:t>
            </a:r>
            <a:endParaRPr xmlns:a="http://schemas.openxmlformats.org/drawingml/2006/main" sz="2400">
              <a:solidFill>
                <a:schemeClr val="dk1"/>
              </a:solidFill>
            </a:endParaRPr>
          </a:p>
          <a:p>
            <a:pPr xmlns:a="http://schemas.openxmlformats.org/drawingml/2006/main" indent="-260350" lvl="1" marL="74295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</a:pPr>
            <a:r xmlns:a="http://schemas.openxmlformats.org/drawingml/2006/main">
              <a:rPr lang="vi" sz="2400">
                <a:solidFill>
                  <a:schemeClr val="dk1"/>
                </a:solidFill>
              </a:rPr>
              <a:t>Các vấn đề với đầu tư loại trừ lẫn nhau</a:t>
            </a:r>
            <a:endParaRPr xmlns:a="http://schemas.openxmlformats.org/drawingml/2006/main" sz="2400">
              <a:solidFill>
                <a:schemeClr val="dk1"/>
              </a:solidFill>
            </a:endParaRPr>
          </a:p>
          <a:p>
            <a:pPr xmlns:a="http://schemas.openxmlformats.org/drawingml/2006/main" indent="-2921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 xmlns:a="http://schemas.openxmlformats.org/drawingml/2006/main">
              <a:rPr lang="vi" sz="2400">
                <a:solidFill>
                  <a:schemeClr val="dk1"/>
                </a:solidFill>
              </a:rPr>
              <a:t>Thuận lợi:</a:t>
            </a:r>
            <a:endParaRPr xmlns:a="http://schemas.openxmlformats.org/drawingml/2006/main" sz="2400">
              <a:solidFill>
                <a:schemeClr val="dk1"/>
              </a:solidFill>
            </a:endParaRPr>
          </a:p>
          <a:p>
            <a:pPr xmlns:a="http://schemas.openxmlformats.org/drawingml/2006/main" indent="-260350" lvl="1" marL="74295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</a:pPr>
            <a:r xmlns:a="http://schemas.openxmlformats.org/drawingml/2006/main">
              <a:rPr lang="vi" sz="2400">
                <a:solidFill>
                  <a:schemeClr val="dk1"/>
                </a:solidFill>
              </a:rPr>
              <a:t>Có thể hữu ích khi quỹ đầu tư sẵn có bị hạn chế</a:t>
            </a:r>
            <a:endParaRPr xmlns:a="http://schemas.openxmlformats.org/drawingml/2006/main" sz="2400">
              <a:solidFill>
                <a:schemeClr val="dk1"/>
              </a:solidFill>
            </a:endParaRPr>
          </a:p>
          <a:p>
            <a:pPr xmlns:a="http://schemas.openxmlformats.org/drawingml/2006/main" indent="-260350" lvl="1" marL="74295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</a:pPr>
            <a:r xmlns:a="http://schemas.openxmlformats.org/drawingml/2006/main">
              <a:rPr lang="vi" sz="2400">
                <a:solidFill>
                  <a:schemeClr val="dk1"/>
                </a:solidFill>
              </a:rPr>
              <a:t>Dễ hiểu và giao tiếp</a:t>
            </a:r>
            <a:endParaRPr xmlns:a="http://schemas.openxmlformats.org/drawingml/2006/main" sz="2400">
              <a:solidFill>
                <a:schemeClr val="dk1"/>
              </a:solidFill>
            </a:endParaRPr>
          </a:p>
          <a:p>
            <a:pPr xmlns:a="http://schemas.openxmlformats.org/drawingml/2006/main" indent="-260350" lvl="1" marL="74295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</a:pPr>
            <a:r xmlns:a="http://schemas.openxmlformats.org/drawingml/2006/main">
              <a:rPr lang="vi" sz="2400">
                <a:solidFill>
                  <a:schemeClr val="dk1"/>
                </a:solidFill>
              </a:rPr>
              <a:t>Quyết định đúng đắn</a:t>
            </a:r>
            <a:endParaRPr xmlns:a="http://schemas.openxmlformats.org/drawingml/2006/main" sz="240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48"/>
          <p:cNvSpPr txBox="1"/>
          <p:nvPr>
            <p:ph type="title"/>
          </p:nvPr>
        </p:nvSpPr>
        <p:spPr>
          <a:xfrm>
            <a:off x="178800" y="15449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rPr lang="vi" sz="4000"/>
              <a:t>Kết thúc bài giảng 5</a:t>
            </a:r>
            <a:endParaRPr xmlns:a="http://schemas.openxmlformats.org/drawingml/2006/main" sz="4000"/>
          </a:p>
        </p:txBody>
      </p:sp>
      <p:pic>
        <p:nvPicPr>
          <p:cNvPr id="323" name="Google Shape;323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72200" y="2571750"/>
            <a:ext cx="2619375" cy="1743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Google Shape;76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0600" y="0"/>
            <a:ext cx="8562796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Google Shape;81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386378"/>
            <a:ext cx="9143999" cy="38664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" name="Google Shape;86;p19"/>
          <p:cNvGraphicFramePr/>
          <p:nvPr/>
        </p:nvGraphicFramePr>
        <p:xfrm>
          <a:off x="1159625" y="284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{D6E51762-3A02-4C5F-9C9E-1C6C0014964C}</a:tableStyleId>
              </a:tblPr>
              <a:tblGrid>
                <a:gridCol w="755550"/>
                <a:gridCol w="1233900"/>
                <a:gridCol w="1331300"/>
              </a:tblGrid>
              <a:tr h="552000">
                <a:tc rowSpan="2"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b="1" lang="vi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Năm</a:t>
                      </a:r>
                      <a:endParaRPr xmlns:a="http://schemas.openxmlformats.org/drawingml/2006/main" b="1"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xmlns:a="http://schemas.openxmlformats.org/drawingml/2006/main"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xmlns:a="http://schemas.openxmlformats.org/drawingml/2006/main" sz="7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91425" marR="9525" marL="9525" anchor="b">
                    <a:lnL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2"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b="1" lang="vi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Đầu tư ban đầu</a:t>
                      </a:r>
                      <a:endParaRPr xmlns:a="http://schemas.openxmlformats.org/drawingml/2006/main" b="1"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xmlns:a="http://schemas.openxmlformats.org/drawingml/2006/main"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xmlns:a="http://schemas.openxmlformats.org/drawingml/2006/main" sz="7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91425" marR="9525" marL="9525" anchor="b">
                    <a:lnL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2"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b="1" lang="vi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Dòng tiền vào</a:t>
                      </a:r>
                      <a:endParaRPr xmlns:a="http://schemas.openxmlformats.org/drawingml/2006/main" b="1"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xmlns:a="http://schemas.openxmlformats.org/drawingml/2006/main"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xmlns:a="http://schemas.openxmlformats.org/drawingml/2006/main" sz="7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91425" marR="9525" marL="9525" anchor="b">
                    <a:lnL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42750">
                <a:tc vMerge="1"/>
                <a:tc vMerge="1"/>
                <a:tc vMerge="1"/>
              </a:tr>
              <a:tr h="518850"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</a:t>
                      </a:r>
                      <a:endParaRPr xmlns:a="http://schemas.openxmlformats.org/drawingml/2006/main"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91425" marR="9525" marL="9525" anchor="b">
                    <a:lnL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    </a:t>
                      </a:r>
                      <a:r xmlns:a="http://schemas.openxmlformats.org/drawingml/2006/main">
                        <a:rPr b="1" lang="vi" sz="15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350.000</a:t>
                      </a:r>
                      <a:endParaRPr xmlns:a="http://schemas.openxmlformats.org/drawingml/2006/main" b="1" sz="15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91425" marR="9525" marL="9525" anchor="b">
                    <a:lnL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xmlns:a="http://schemas.openxmlformats.org/drawingml/2006/main"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91425" marR="9525" marL="9525" anchor="b">
                    <a:lnL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19925"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  <a:endParaRPr xmlns:a="http://schemas.openxmlformats.org/drawingml/2006/main"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91425" marR="9525" marL="9525" anchor="b">
                    <a:lnL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xmlns:a="http://schemas.openxmlformats.org/drawingml/2006/main"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91425" marR="9525" marL="9525" anchor="b">
                    <a:lnL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16.000</a:t>
                      </a:r>
                      <a:endParaRPr xmlns:a="http://schemas.openxmlformats.org/drawingml/2006/main"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91425" marR="9525" marL="9525" anchor="b">
                    <a:lnL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19925"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</a:t>
                      </a:r>
                      <a:endParaRPr xmlns:a="http://schemas.openxmlformats.org/drawingml/2006/main"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91425" marR="9525" marL="9525" anchor="b">
                    <a:lnL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xmlns:a="http://schemas.openxmlformats.org/drawingml/2006/main"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91425" marR="9525" marL="9525" anchor="b">
                    <a:lnL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16.000</a:t>
                      </a:r>
                      <a:endParaRPr xmlns:a="http://schemas.openxmlformats.org/drawingml/2006/main"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91425" marR="9525" marL="9525" anchor="b">
                    <a:lnL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19925"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</a:t>
                      </a:r>
                      <a:endParaRPr xmlns:a="http://schemas.openxmlformats.org/drawingml/2006/main"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91425" marR="9525" marL="9525" anchor="b">
                    <a:lnL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xmlns:a="http://schemas.openxmlformats.org/drawingml/2006/main"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91425" marR="9525" marL="9525" anchor="b">
                    <a:lnL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466.000</a:t>
                      </a:r>
                      <a:endParaRPr xmlns:a="http://schemas.openxmlformats.org/drawingml/2006/main"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91425" marR="9525" marL="9525" anchor="b">
                    <a:lnL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19925"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b="1" lang="vi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Tổng cộng</a:t>
                      </a:r>
                      <a:endParaRPr xmlns:a="http://schemas.openxmlformats.org/drawingml/2006/main" b="1"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91425" marR="9525" marL="9525" anchor="b">
                    <a:lnL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xmlns:a="http://schemas.openxmlformats.org/drawingml/2006/main"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91425" marR="9525" marL="9525" anchor="b">
                    <a:lnL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xmlns:a="http://schemas.openxmlformats.org/drawingml/2006/main"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91425" marR="9525" marL="9525" anchor="b">
                    <a:lnL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19925"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b="1" lang="vi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NPV</a:t>
                      </a:r>
                      <a:endParaRPr xmlns:a="http://schemas.openxmlformats.org/drawingml/2006/main" b="1"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91425" marR="9525" marL="9525" anchor="b">
                    <a:lnL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b="1" lang="vi" sz="150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???</a:t>
                      </a:r>
                      <a:endParaRPr xmlns:a="http://schemas.openxmlformats.org/drawingml/2006/main" b="1" sz="1500">
                        <a:solidFill>
                          <a:srgbClr val="0000FF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91425" marR="9525" marL="9525" anchor="b">
                    <a:lnL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xmlns:a="http://schemas.openxmlformats.org/drawingml/2006/main"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525" marB="91425" marR="9525" marL="9525" anchor="b">
                    <a:lnL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70500"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t/>
                      </a:r>
                      <a:endParaRPr xmlns:a="http://schemas.openxmlformats.org/drawingml/2006/main" sz="700"/>
                    </a:p>
                  </a:txBody>
                  <a:tcPr marT="9525" marB="91425" marR="9525" marL="9525" anchor="b">
                    <a:lnT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t/>
                      </a:r>
                      <a:endParaRPr xmlns:a="http://schemas.openxmlformats.org/drawingml/2006/main" sz="700"/>
                    </a:p>
                  </a:txBody>
                  <a:tcPr marT="9525" marB="91425" marR="9525" marL="9525" anchor="b">
                    <a:lnT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t/>
                      </a:r>
                      <a:endParaRPr xmlns:a="http://schemas.openxmlformats.org/drawingml/2006/main" sz="700"/>
                    </a:p>
                  </a:txBody>
                  <a:tcPr marT="9525" marB="91425" marR="9525" marL="9525" anchor="b">
                    <a:lnT cap="flat" cmpd="sng" w="62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  <a:tr h="270500"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t/>
                      </a:r>
                      <a:endParaRPr xmlns:a="http://schemas.openxmlformats.org/drawingml/2006/main" sz="700"/>
                    </a:p>
                  </a:txBody>
                  <a:tcPr marT="9525" marB="91425" marR="9525" marL="9525" anchor="b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t/>
                      </a:r>
                      <a:endParaRPr xmlns:a="http://schemas.openxmlformats.org/drawingml/2006/main" sz="700"/>
                    </a:p>
                  </a:txBody>
                  <a:tcPr marT="9525" marB="91425" marR="9525" marL="9525" anchor="b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t/>
                      </a:r>
                      <a:endParaRPr xmlns:a="http://schemas.openxmlformats.org/drawingml/2006/main" sz="700"/>
                    </a:p>
                  </a:txBody>
                  <a:tcPr marT="9525" marB="91425" marR="9525" marL="9525" anchor="b"/>
                </a:tc>
              </a:tr>
              <a:tr h="286775"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t/>
                      </a:r>
                      <a:endParaRPr xmlns:a="http://schemas.openxmlformats.org/drawingml/2006/main" sz="700"/>
                    </a:p>
                  </a:txBody>
                  <a:tcPr marT="9525" marB="91425" marR="9525" marL="9525" anchor="b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t/>
                      </a:r>
                      <a:endParaRPr xmlns:a="http://schemas.openxmlformats.org/drawingml/2006/main" b="1" sz="700"/>
                    </a:p>
                  </a:txBody>
                  <a:tcPr marT="9525" marB="91425" marR="9525" marL="9525" anchor="b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b="1" lang="vi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Tỷ lệ chiết khấu: 7%</a:t>
                      </a:r>
                      <a:endParaRPr xmlns:a="http://schemas.openxmlformats.org/drawingml/2006/main" b="1"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525" marB="91425" marR="9525" marL="9525" anchor="b"/>
                </a:tc>
              </a:tr>
            </a:tbl>
          </a:graphicData>
        </a:graphic>
      </p:graphicFrame>
      <p:sp>
        <p:nvSpPr>
          <p:cNvPr id="87" name="Google Shape;87;p19"/>
          <p:cNvSpPr txBox="1"/>
          <p:nvPr/>
        </p:nvSpPr>
        <p:spPr>
          <a:xfrm>
            <a:off x="72300" y="464775"/>
            <a:ext cx="13632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rPr b="1" lang="vi" u="sng"/>
              <a:t>Ví dụ 1:</a:t>
            </a:r>
            <a:r xmlns:a="http://schemas.openxmlformats.org/drawingml/2006/main">
              <a:rPr lang="vi" u="sng"/>
              <a:t> </a:t>
            </a:r>
            <a:endParaRPr xmlns:a="http://schemas.openxmlformats.org/drawingml/2006/main" u="sng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"/>
          <p:cNvSpPr txBox="1"/>
          <p:nvPr>
            <p:ph type="title"/>
          </p:nvPr>
        </p:nvSpPr>
        <p:spPr>
          <a:xfrm>
            <a:off x="311700" y="1971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 xmlns:a="http://schemas.openxmlformats.org/drawingml/2006/main">
              <a:rPr lang="vi" sz="2200" u="sng"/>
              <a:t>Ví dụ 2: </a:t>
            </a:r>
            <a:r xmlns:a="http://schemas.openxmlformats.org/drawingml/2006/main">
              <a:rPr lang="vi" sz="2200"/>
              <a:t>Nếu suất chiết khấu = 20%, tính NPV của dự án H và K</a:t>
            </a:r>
            <a:endParaRPr xmlns:a="http://schemas.openxmlformats.org/drawingml/2006/main" sz="2200"/>
          </a:p>
        </p:txBody>
      </p:sp>
      <p:graphicFrame>
        <p:nvGraphicFramePr>
          <p:cNvPr id="93" name="Google Shape;93;p20"/>
          <p:cNvGraphicFramePr/>
          <p:nvPr/>
        </p:nvGraphicFramePr>
        <p:xfrm>
          <a:off x="335044" y="12274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{723B086C-54E4-4D18-BCA1-9F3B20C58062}</a:tableStyleId>
              </a:tblPr>
              <a:tblGrid>
                <a:gridCol w="660025"/>
                <a:gridCol w="2033325"/>
                <a:gridCol w="2033325"/>
                <a:gridCol w="1894925"/>
                <a:gridCol w="1852325"/>
              </a:tblGrid>
              <a:tr h="290800"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Năm</a:t>
                      </a:r>
                      <a:endParaRPr xmlns:a="http://schemas.openxmlformats.org/drawingml/2006/main">
                        <a:solidFill>
                          <a:srgbClr val="0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Đầu tư ban đầu dự án H</a:t>
                      </a:r>
                      <a:endParaRPr xmlns:a="http://schemas.openxmlformats.org/drawingml/2006/main">
                        <a:solidFill>
                          <a:srgbClr val="0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 xmlns:a="http://schemas.openxmlformats.org/drawingml/2006/main">
                        <a:rPr lang="vi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Đầu tư ban đầu dự án K</a:t>
                      </a:r>
                      <a:endParaRPr xmlns:a="http://schemas.openxmlformats.org/drawingml/2006/main">
                        <a:solidFill>
                          <a:srgbClr val="0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Dòng tiền vào của H</a:t>
                      </a:r>
                      <a:endParaRPr xmlns:a="http://schemas.openxmlformats.org/drawingml/2006/main">
                        <a:solidFill>
                          <a:srgbClr val="0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 xmlns:a="http://schemas.openxmlformats.org/drawingml/2006/main">
                        <a:rPr lang="vi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Dòng tiền vào của K</a:t>
                      </a:r>
                      <a:endParaRPr xmlns:a="http://schemas.openxmlformats.org/drawingml/2006/main">
                        <a:solidFill>
                          <a:srgbClr val="0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/>
                </a:tc>
              </a:tr>
              <a:tr h="290800"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0</a:t>
                      </a:r>
                      <a:endParaRPr xmlns:a="http://schemas.openxmlformats.org/drawingml/2006/main">
                        <a:solidFill>
                          <a:srgbClr val="0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FF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400</a:t>
                      </a:r>
                      <a:endParaRPr xmlns:a="http://schemas.openxmlformats.org/drawingml/2006/main">
                        <a:solidFill>
                          <a:srgbClr val="FF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FF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300</a:t>
                      </a:r>
                      <a:endParaRPr xmlns:a="http://schemas.openxmlformats.org/drawingml/2006/main">
                        <a:solidFill>
                          <a:srgbClr val="FF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_</a:t>
                      </a:r>
                      <a:endParaRPr xmlns:a="http://schemas.openxmlformats.org/drawingml/2006/main">
                        <a:solidFill>
                          <a:srgbClr val="0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_</a:t>
                      </a:r>
                      <a:endParaRPr xmlns:a="http://schemas.openxmlformats.org/drawingml/2006/main">
                        <a:solidFill>
                          <a:srgbClr val="0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/>
                </a:tc>
              </a:tr>
              <a:tr h="290800"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1</a:t>
                      </a:r>
                      <a:endParaRPr xmlns:a="http://schemas.openxmlformats.org/drawingml/2006/main">
                        <a:solidFill>
                          <a:srgbClr val="0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FF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400</a:t>
                      </a:r>
                      <a:endParaRPr xmlns:a="http://schemas.openxmlformats.org/drawingml/2006/main">
                        <a:solidFill>
                          <a:srgbClr val="FF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FF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500</a:t>
                      </a:r>
                      <a:endParaRPr xmlns:a="http://schemas.openxmlformats.org/drawingml/2006/main">
                        <a:solidFill>
                          <a:srgbClr val="FF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_</a:t>
                      </a:r>
                      <a:endParaRPr xmlns:a="http://schemas.openxmlformats.org/drawingml/2006/main">
                        <a:solidFill>
                          <a:srgbClr val="0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_</a:t>
                      </a:r>
                      <a:endParaRPr xmlns:a="http://schemas.openxmlformats.org/drawingml/2006/main">
                        <a:solidFill>
                          <a:srgbClr val="0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/>
                </a:tc>
              </a:tr>
              <a:tr h="290800"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2</a:t>
                      </a:r>
                      <a:endParaRPr xmlns:a="http://schemas.openxmlformats.org/drawingml/2006/main">
                        <a:solidFill>
                          <a:srgbClr val="0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_</a:t>
                      </a:r>
                      <a:endParaRPr xmlns:a="http://schemas.openxmlformats.org/drawingml/2006/main">
                        <a:solidFill>
                          <a:srgbClr val="0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_</a:t>
                      </a:r>
                      <a:endParaRPr xmlns:a="http://schemas.openxmlformats.org/drawingml/2006/main">
                        <a:solidFill>
                          <a:srgbClr val="0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F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340</a:t>
                      </a:r>
                      <a:endParaRPr xmlns:a="http://schemas.openxmlformats.org/drawingml/2006/main">
                        <a:solidFill>
                          <a:srgbClr val="0000FF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F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290</a:t>
                      </a:r>
                      <a:endParaRPr xmlns:a="http://schemas.openxmlformats.org/drawingml/2006/main">
                        <a:solidFill>
                          <a:srgbClr val="0000FF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/>
                </a:tc>
              </a:tr>
              <a:tr h="290800"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3</a:t>
                      </a:r>
                      <a:endParaRPr xmlns:a="http://schemas.openxmlformats.org/drawingml/2006/main">
                        <a:solidFill>
                          <a:srgbClr val="0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_</a:t>
                      </a:r>
                      <a:endParaRPr xmlns:a="http://schemas.openxmlformats.org/drawingml/2006/main">
                        <a:solidFill>
                          <a:srgbClr val="0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_</a:t>
                      </a:r>
                      <a:endParaRPr xmlns:a="http://schemas.openxmlformats.org/drawingml/2006/main">
                        <a:solidFill>
                          <a:srgbClr val="0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F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360</a:t>
                      </a:r>
                      <a:endParaRPr xmlns:a="http://schemas.openxmlformats.org/drawingml/2006/main">
                        <a:solidFill>
                          <a:srgbClr val="0000FF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F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320</a:t>
                      </a:r>
                      <a:endParaRPr xmlns:a="http://schemas.openxmlformats.org/drawingml/2006/main">
                        <a:solidFill>
                          <a:srgbClr val="0000FF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/>
                </a:tc>
              </a:tr>
              <a:tr h="290800"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4</a:t>
                      </a:r>
                      <a:endParaRPr xmlns:a="http://schemas.openxmlformats.org/drawingml/2006/main">
                        <a:solidFill>
                          <a:srgbClr val="0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_</a:t>
                      </a:r>
                      <a:endParaRPr xmlns:a="http://schemas.openxmlformats.org/drawingml/2006/main">
                        <a:solidFill>
                          <a:srgbClr val="0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_</a:t>
                      </a:r>
                      <a:endParaRPr xmlns:a="http://schemas.openxmlformats.org/drawingml/2006/main">
                        <a:solidFill>
                          <a:srgbClr val="0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F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300</a:t>
                      </a:r>
                      <a:endParaRPr xmlns:a="http://schemas.openxmlformats.org/drawingml/2006/main">
                        <a:solidFill>
                          <a:srgbClr val="0000FF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F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380</a:t>
                      </a:r>
                      <a:endParaRPr xmlns:a="http://schemas.openxmlformats.org/drawingml/2006/main">
                        <a:solidFill>
                          <a:srgbClr val="0000FF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/>
                </a:tc>
              </a:tr>
              <a:tr h="290800"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5</a:t>
                      </a:r>
                      <a:endParaRPr xmlns:a="http://schemas.openxmlformats.org/drawingml/2006/main">
                        <a:solidFill>
                          <a:srgbClr val="0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_</a:t>
                      </a:r>
                      <a:endParaRPr xmlns:a="http://schemas.openxmlformats.org/drawingml/2006/main">
                        <a:solidFill>
                          <a:srgbClr val="0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_</a:t>
                      </a:r>
                      <a:endParaRPr xmlns:a="http://schemas.openxmlformats.org/drawingml/2006/main">
                        <a:solidFill>
                          <a:srgbClr val="0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F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300</a:t>
                      </a:r>
                      <a:endParaRPr xmlns:a="http://schemas.openxmlformats.org/drawingml/2006/main">
                        <a:solidFill>
                          <a:srgbClr val="0000FF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F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380</a:t>
                      </a:r>
                      <a:endParaRPr xmlns:a="http://schemas.openxmlformats.org/drawingml/2006/main">
                        <a:solidFill>
                          <a:srgbClr val="0000FF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/>
                </a:tc>
              </a:tr>
              <a:tr h="290800"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6</a:t>
                      </a:r>
                      <a:endParaRPr xmlns:a="http://schemas.openxmlformats.org/drawingml/2006/main">
                        <a:solidFill>
                          <a:srgbClr val="0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_</a:t>
                      </a:r>
                      <a:endParaRPr xmlns:a="http://schemas.openxmlformats.org/drawingml/2006/main">
                        <a:solidFill>
                          <a:srgbClr val="0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_</a:t>
                      </a:r>
                      <a:endParaRPr xmlns:a="http://schemas.openxmlformats.org/drawingml/2006/main">
                        <a:solidFill>
                          <a:srgbClr val="0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F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220</a:t>
                      </a:r>
                      <a:endParaRPr xmlns:a="http://schemas.openxmlformats.org/drawingml/2006/main">
                        <a:solidFill>
                          <a:srgbClr val="0000FF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F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224</a:t>
                      </a:r>
                      <a:endParaRPr xmlns:a="http://schemas.openxmlformats.org/drawingml/2006/main">
                        <a:solidFill>
                          <a:srgbClr val="0000FF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/>
                </a:tc>
              </a:tr>
              <a:tr h="290800"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7</a:t>
                      </a:r>
                      <a:endParaRPr xmlns:a="http://schemas.openxmlformats.org/drawingml/2006/main">
                        <a:solidFill>
                          <a:srgbClr val="0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_</a:t>
                      </a:r>
                      <a:endParaRPr xmlns:a="http://schemas.openxmlformats.org/drawingml/2006/main">
                        <a:solidFill>
                          <a:srgbClr val="0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_</a:t>
                      </a:r>
                      <a:endParaRPr xmlns:a="http://schemas.openxmlformats.org/drawingml/2006/main">
                        <a:solidFill>
                          <a:srgbClr val="0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F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200</a:t>
                      </a:r>
                      <a:endParaRPr xmlns:a="http://schemas.openxmlformats.org/drawingml/2006/main">
                        <a:solidFill>
                          <a:srgbClr val="0000FF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solidFill>
                            <a:srgbClr val="0000F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_</a:t>
                      </a:r>
                      <a:endParaRPr xmlns:a="http://schemas.openxmlformats.org/drawingml/2006/main">
                        <a:solidFill>
                          <a:srgbClr val="0000FF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/>
                </a:tc>
              </a:tr>
              <a:tr h="290800"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lang="vi">
                          <a:latin typeface="Tahoma"/>
                          <a:ea typeface="Tahoma"/>
                          <a:cs typeface="Tahoma"/>
                          <a:sym typeface="Tahoma"/>
                        </a:rPr>
                        <a:t>Tổng cộng</a:t>
                      </a:r>
                      <a:endParaRPr xmlns:a="http://schemas.openxmlformats.org/drawingml/2006/main">
                        <a:solidFill>
                          <a:srgbClr val="00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b="1" lang="vi">
                          <a:solidFill>
                            <a:srgbClr val="FF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800</a:t>
                      </a:r>
                      <a:endParaRPr xmlns:a="http://schemas.openxmlformats.org/drawingml/2006/main" b="1">
                        <a:solidFill>
                          <a:srgbClr val="FF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b="1" lang="vi">
                          <a:solidFill>
                            <a:srgbClr val="FF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800</a:t>
                      </a:r>
                      <a:endParaRPr xmlns:a="http://schemas.openxmlformats.org/drawingml/2006/main" b="1">
                        <a:solidFill>
                          <a:srgbClr val="FF0000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b="1" lang="vi">
                          <a:solidFill>
                            <a:srgbClr val="0000F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1.720</a:t>
                      </a:r>
                      <a:endParaRPr xmlns:a="http://schemas.openxmlformats.org/drawingml/2006/main" b="1">
                        <a:solidFill>
                          <a:srgbClr val="0000FF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xmlns:a="http://schemas.openxmlformats.org/drawingml/2006/main"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 xmlns:a="http://schemas.openxmlformats.org/drawingml/2006/main">
                        <a:rPr b="1" lang="vi">
                          <a:solidFill>
                            <a:srgbClr val="0000F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1.594</a:t>
                      </a:r>
                      <a:endParaRPr xmlns:a="http://schemas.openxmlformats.org/drawingml/2006/main" b="1">
                        <a:solidFill>
                          <a:srgbClr val="0000FF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3900" y="578500"/>
            <a:ext cx="6994225" cy="3588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2"/>
          <p:cNvSpPr txBox="1"/>
          <p:nvPr>
            <p:ph idx="1" type="body"/>
          </p:nvPr>
        </p:nvSpPr>
        <p:spPr>
          <a:xfrm>
            <a:off x="311700" y="155050"/>
            <a:ext cx="8520600" cy="441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 xmlns:a="http://schemas.openxmlformats.org/drawingml/2006/main">
              <a:rPr b="1" lang="vi" u="sng">
                <a:solidFill>
                  <a:srgbClr val="000000"/>
                </a:solidFill>
              </a:rPr>
              <a:t>Định nghĩa: </a:t>
            </a:r>
            <a:r xmlns:a="http://schemas.openxmlformats.org/drawingml/2006/main">
              <a:rPr lang="vi">
                <a:solidFill>
                  <a:srgbClr val="000000"/>
                </a:solidFill>
              </a:rPr>
              <a:t>Thời gian hoàn vốn của dự án là khoảng thời gian trước khi bạn thu hồi được khoản đầu tư ban đầu của mình.</a:t>
            </a:r>
            <a:endParaRPr xmlns:a="http://schemas.openxmlformats.org/drawingml/2006/main">
              <a:solidFill>
                <a:srgbClr val="000000"/>
              </a:solidFill>
            </a:endParaRPr>
          </a:p>
          <a:p>
            <a:pPr xmlns:a="http://schemas.openxmlformats.org/drawingml/2006/main"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>
              <a:solidFill>
                <a:srgbClr val="000000"/>
              </a:solidFill>
            </a:endParaRPr>
          </a:p>
          <a:p>
            <a:pPr xmlns:a="http://schemas.openxmlformats.org/drawingml/2006/main"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>
              <a:solidFill>
                <a:srgbClr val="000000"/>
              </a:solidFill>
            </a:endParaRPr>
          </a:p>
          <a:p>
            <a:pPr xmlns:a="http://schemas.openxmlformats.org/drawingml/2006/main"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>
              <a:solidFill>
                <a:srgbClr val="000000"/>
              </a:solidFill>
            </a:endParaRPr>
          </a:p>
          <a:p>
            <a:pPr xmlns:a="http://schemas.openxmlformats.org/drawingml/2006/main" indent="-342900" lvl="0" marL="457200" rtl="0" algn="l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 xmlns:a="http://schemas.openxmlformats.org/drawingml/2006/main">
              <a:rPr b="1" lang="vi" u="sng">
                <a:solidFill>
                  <a:srgbClr val="000000"/>
                </a:solidFill>
              </a:rPr>
              <a:t>Quy tắc hoàn vốn </a:t>
            </a:r>
            <a:r xmlns:a="http://schemas.openxmlformats.org/drawingml/2006/main">
              <a:rPr lang="vi">
                <a:solidFill>
                  <a:srgbClr val="000000"/>
                </a:solidFill>
              </a:rPr>
              <a:t>: một dự án sẽ được chấp nhận nếu thời gian hoàn vốn của nó nhỏ hơn thời gian hoàn vốn được chỉ định.</a:t>
            </a:r>
            <a:endParaRPr xmlns:a="http://schemas.openxmlformats.org/drawingml/2006/main">
              <a:solidFill>
                <a:srgbClr val="000000"/>
              </a:solidFill>
            </a:endParaRPr>
          </a:p>
          <a:p>
            <a:pPr xmlns:a="http://schemas.openxmlformats.org/drawingml/2006/main"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 xmlns:a="http://schemas.openxmlformats.org/drawingml/2006/main">
              <a:rPr b="1" lang="vi" u="sng">
                <a:solidFill>
                  <a:srgbClr val="000000"/>
                </a:solidFill>
              </a:rPr>
              <a:t>Công thức:</a:t>
            </a:r>
            <a:endParaRPr xmlns:a="http://schemas.openxmlformats.org/drawingml/2006/main" b="1" u="sng">
              <a:solidFill>
                <a:srgbClr val="000000"/>
              </a:solidFill>
            </a:endParaRPr>
          </a:p>
          <a:p>
            <a:pPr xmlns:a="http://schemas.openxmlformats.org/drawingml/2006/main"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 xmlns:a="http://schemas.openxmlformats.org/drawingml/2006/main">
              <a:t/>
            </a:r>
            <a:endParaRPr xmlns:a="http://schemas.openxmlformats.org/drawingml/2006/main">
              <a:solidFill>
                <a:srgbClr val="000000"/>
              </a:solidFill>
            </a:endParaRPr>
          </a:p>
        </p:txBody>
      </p:sp>
      <p:pic>
        <p:nvPicPr>
          <p:cNvPr id="104" name="Google Shape;10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36750" y="941425"/>
            <a:ext cx="3740125" cy="1565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1475" y="3320900"/>
            <a:ext cx="1893500" cy="779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77500" y="4023050"/>
            <a:ext cx="6971049" cy="927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